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embeddings/oleObject1.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ctiveX/activeX2.xml" ContentType="application/vnd.ms-office.activeX+xml"/>
  <Override PartName="/ppt/notesSlides/notesSlide10.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1"/>
  </p:notesMasterIdLst>
  <p:handoutMasterIdLst>
    <p:handoutMasterId r:id="rId162"/>
  </p:handoutMasterIdLst>
  <p:sldIdLst>
    <p:sldId id="325" r:id="rId2"/>
    <p:sldId id="256" r:id="rId3"/>
    <p:sldId id="426" r:id="rId4"/>
    <p:sldId id="425" r:id="rId5"/>
    <p:sldId id="327" r:id="rId6"/>
    <p:sldId id="326" r:id="rId7"/>
    <p:sldId id="257" r:id="rId8"/>
    <p:sldId id="269" r:id="rId9"/>
    <p:sldId id="273" r:id="rId10"/>
    <p:sldId id="328" r:id="rId11"/>
    <p:sldId id="258" r:id="rId12"/>
    <p:sldId id="448" r:id="rId13"/>
    <p:sldId id="270" r:id="rId14"/>
    <p:sldId id="274" r:id="rId15"/>
    <p:sldId id="424" r:id="rId16"/>
    <p:sldId id="407" r:id="rId17"/>
    <p:sldId id="259" r:id="rId18"/>
    <p:sldId id="260" r:id="rId19"/>
    <p:sldId id="452" r:id="rId20"/>
    <p:sldId id="453" r:id="rId21"/>
    <p:sldId id="454" r:id="rId22"/>
    <p:sldId id="271" r:id="rId23"/>
    <p:sldId id="272" r:id="rId24"/>
    <p:sldId id="329" r:id="rId25"/>
    <p:sldId id="330" r:id="rId26"/>
    <p:sldId id="341" r:id="rId27"/>
    <p:sldId id="331" r:id="rId28"/>
    <p:sldId id="427" r:id="rId29"/>
    <p:sldId id="428" r:id="rId30"/>
    <p:sldId id="332" r:id="rId31"/>
    <p:sldId id="429" r:id="rId32"/>
    <p:sldId id="449" r:id="rId33"/>
    <p:sldId id="333" r:id="rId34"/>
    <p:sldId id="334" r:id="rId35"/>
    <p:sldId id="433" r:id="rId36"/>
    <p:sldId id="434" r:id="rId37"/>
    <p:sldId id="430" r:id="rId38"/>
    <p:sldId id="431" r:id="rId39"/>
    <p:sldId id="432" r:id="rId40"/>
    <p:sldId id="351" r:id="rId41"/>
    <p:sldId id="336" r:id="rId42"/>
    <p:sldId id="337" r:id="rId43"/>
    <p:sldId id="435" r:id="rId44"/>
    <p:sldId id="344" r:id="rId45"/>
    <p:sldId id="436" r:id="rId46"/>
    <p:sldId id="345" r:id="rId47"/>
    <p:sldId id="338" r:id="rId48"/>
    <p:sldId id="339" r:id="rId49"/>
    <p:sldId id="340" r:id="rId50"/>
    <p:sldId id="346" r:id="rId51"/>
    <p:sldId id="347" r:id="rId52"/>
    <p:sldId id="348" r:id="rId53"/>
    <p:sldId id="349" r:id="rId54"/>
    <p:sldId id="350" r:id="rId55"/>
    <p:sldId id="437" r:id="rId56"/>
    <p:sldId id="352" r:id="rId57"/>
    <p:sldId id="353" r:id="rId58"/>
    <p:sldId id="359" r:id="rId59"/>
    <p:sldId id="405" r:id="rId60"/>
    <p:sldId id="354" r:id="rId61"/>
    <p:sldId id="355" r:id="rId62"/>
    <p:sldId id="356" r:id="rId63"/>
    <p:sldId id="362" r:id="rId64"/>
    <p:sldId id="363" r:id="rId65"/>
    <p:sldId id="364" r:id="rId66"/>
    <p:sldId id="365" r:id="rId67"/>
    <p:sldId id="438" r:id="rId68"/>
    <p:sldId id="371" r:id="rId69"/>
    <p:sldId id="366" r:id="rId70"/>
    <p:sldId id="367" r:id="rId71"/>
    <p:sldId id="361" r:id="rId72"/>
    <p:sldId id="262" r:id="rId73"/>
    <p:sldId id="263" r:id="rId74"/>
    <p:sldId id="264" r:id="rId75"/>
    <p:sldId id="265" r:id="rId76"/>
    <p:sldId id="266" r:id="rId77"/>
    <p:sldId id="276" r:id="rId78"/>
    <p:sldId id="267" r:id="rId79"/>
    <p:sldId id="277" r:id="rId80"/>
    <p:sldId id="278" r:id="rId81"/>
    <p:sldId id="360" r:id="rId82"/>
    <p:sldId id="280" r:id="rId83"/>
    <p:sldId id="281" r:id="rId84"/>
    <p:sldId id="296" r:id="rId85"/>
    <p:sldId id="297" r:id="rId86"/>
    <p:sldId id="298" r:id="rId87"/>
    <p:sldId id="299" r:id="rId88"/>
    <p:sldId id="300" r:id="rId89"/>
    <p:sldId id="301" r:id="rId90"/>
    <p:sldId id="302" r:id="rId91"/>
    <p:sldId id="303" r:id="rId92"/>
    <p:sldId id="368" r:id="rId93"/>
    <p:sldId id="369" r:id="rId94"/>
    <p:sldId id="370" r:id="rId95"/>
    <p:sldId id="372" r:id="rId96"/>
    <p:sldId id="373" r:id="rId97"/>
    <p:sldId id="374" r:id="rId98"/>
    <p:sldId id="375" r:id="rId99"/>
    <p:sldId id="447" r:id="rId100"/>
    <p:sldId id="451" r:id="rId101"/>
    <p:sldId id="376" r:id="rId102"/>
    <p:sldId id="304" r:id="rId103"/>
    <p:sldId id="305" r:id="rId104"/>
    <p:sldId id="306" r:id="rId105"/>
    <p:sldId id="307" r:id="rId106"/>
    <p:sldId id="308" r:id="rId107"/>
    <p:sldId id="309" r:id="rId108"/>
    <p:sldId id="310" r:id="rId109"/>
    <p:sldId id="311" r:id="rId110"/>
    <p:sldId id="312" r:id="rId111"/>
    <p:sldId id="450" r:id="rId112"/>
    <p:sldId id="377" r:id="rId113"/>
    <p:sldId id="378" r:id="rId114"/>
    <p:sldId id="439" r:id="rId115"/>
    <p:sldId id="440" r:id="rId116"/>
    <p:sldId id="441" r:id="rId117"/>
    <p:sldId id="442" r:id="rId118"/>
    <p:sldId id="443" r:id="rId119"/>
    <p:sldId id="379" r:id="rId120"/>
    <p:sldId id="380" r:id="rId121"/>
    <p:sldId id="381" r:id="rId122"/>
    <p:sldId id="382" r:id="rId123"/>
    <p:sldId id="383" r:id="rId124"/>
    <p:sldId id="406" r:id="rId125"/>
    <p:sldId id="384" r:id="rId126"/>
    <p:sldId id="385" r:id="rId127"/>
    <p:sldId id="386" r:id="rId128"/>
    <p:sldId id="387" r:id="rId129"/>
    <p:sldId id="388" r:id="rId130"/>
    <p:sldId id="389" r:id="rId131"/>
    <p:sldId id="390" r:id="rId132"/>
    <p:sldId id="391" r:id="rId133"/>
    <p:sldId id="392" r:id="rId134"/>
    <p:sldId id="393" r:id="rId135"/>
    <p:sldId id="394" r:id="rId136"/>
    <p:sldId id="444" r:id="rId137"/>
    <p:sldId id="445" r:id="rId138"/>
    <p:sldId id="446" r:id="rId139"/>
    <p:sldId id="395" r:id="rId140"/>
    <p:sldId id="396" r:id="rId141"/>
    <p:sldId id="397" r:id="rId142"/>
    <p:sldId id="398" r:id="rId143"/>
    <p:sldId id="399" r:id="rId144"/>
    <p:sldId id="400" r:id="rId145"/>
    <p:sldId id="401" r:id="rId146"/>
    <p:sldId id="402" r:id="rId147"/>
    <p:sldId id="403" r:id="rId148"/>
    <p:sldId id="416" r:id="rId149"/>
    <p:sldId id="409" r:id="rId150"/>
    <p:sldId id="410" r:id="rId151"/>
    <p:sldId id="411" r:id="rId152"/>
    <p:sldId id="412" r:id="rId153"/>
    <p:sldId id="417" r:id="rId154"/>
    <p:sldId id="418" r:id="rId155"/>
    <p:sldId id="419" r:id="rId156"/>
    <p:sldId id="420" r:id="rId157"/>
    <p:sldId id="421" r:id="rId158"/>
    <p:sldId id="422" r:id="rId159"/>
    <p:sldId id="423" r:id="rId160"/>
  </p:sldIdLst>
  <p:sldSz cx="9144000" cy="6858000" type="screen4x3"/>
  <p:notesSz cx="6858000" cy="91900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00FF"/>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3" autoAdjust="0"/>
    <p:restoredTop sz="94660"/>
  </p:normalViewPr>
  <p:slideViewPr>
    <p:cSldViewPr>
      <p:cViewPr varScale="1">
        <p:scale>
          <a:sx n="79" d="100"/>
          <a:sy n="79" d="100"/>
        </p:scale>
        <p:origin x="1507"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872966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72966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4D27CE5-C7A9-4039-9AC6-950BE4F1ED3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906" name="Rectangle 2"/>
          <p:cNvSpPr>
            <a:spLocks noGrp="1" noChangeArrowheads="1"/>
          </p:cNvSpPr>
          <p:nvPr>
            <p:ph type="hdr" sz="quarte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51907" name="Rectangle 3"/>
          <p:cNvSpPr>
            <a:spLocks noGrp="1" noChangeArrowheads="1"/>
          </p:cNvSpPr>
          <p:nvPr>
            <p:ph type="dt" idx="1"/>
          </p:nvPr>
        </p:nvSpPr>
        <p:spPr bwMode="auto">
          <a:xfrm>
            <a:off x="3884613" y="0"/>
            <a:ext cx="297180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31888" y="688975"/>
            <a:ext cx="4594225" cy="3446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1909" name="Rectangle 5"/>
          <p:cNvSpPr>
            <a:spLocks noGrp="1" noChangeArrowheads="1"/>
          </p:cNvSpPr>
          <p:nvPr>
            <p:ph type="body" sz="quarter" idx="3"/>
          </p:nvPr>
        </p:nvSpPr>
        <p:spPr bwMode="auto">
          <a:xfrm>
            <a:off x="685800" y="4365625"/>
            <a:ext cx="5486400" cy="413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1910" name="Rectangle 6"/>
          <p:cNvSpPr>
            <a:spLocks noGrp="1" noChangeArrowheads="1"/>
          </p:cNvSpPr>
          <p:nvPr>
            <p:ph type="ftr" sz="quarter" idx="4"/>
          </p:nvPr>
        </p:nvSpPr>
        <p:spPr bwMode="auto">
          <a:xfrm>
            <a:off x="0" y="872966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51911" name="Rectangle 7"/>
          <p:cNvSpPr>
            <a:spLocks noGrp="1" noChangeArrowheads="1"/>
          </p:cNvSpPr>
          <p:nvPr>
            <p:ph type="sldNum" sz="quarter" idx="5"/>
          </p:nvPr>
        </p:nvSpPr>
        <p:spPr bwMode="auto">
          <a:xfrm>
            <a:off x="3884613" y="872966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BE96142-43DF-429B-A0C8-7B5BA4596D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7A156F55-5426-4B0E-987E-E8D0640055DA}" type="slidenum">
              <a:rPr lang="en-US" altLang="en-US" smtClean="0">
                <a:latin typeface="Times" panose="02020603050405020304" pitchFamily="18" charset="0"/>
                <a:ea typeface="MS PGothic" panose="020B0600070205080204" pitchFamily="34" charset="-128"/>
              </a:rPr>
              <a:pPr eaLnBrk="0" hangingPunct="0">
                <a:spcBef>
                  <a:spcPct val="0"/>
                </a:spcBef>
              </a:pPr>
              <a:t>28</a:t>
            </a:fld>
            <a:endParaRPr lang="en-US" altLang="en-US" smtClean="0">
              <a:latin typeface="Times" panose="02020603050405020304" pitchFamily="18" charset="0"/>
              <a:ea typeface="MS PGothic" panose="020B0600070205080204" pitchFamily="34"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The fluorine has more attraction for an electron than does lithium. Both have valence electrons in the same principal energy level (the 2nd), but fluorine has a greater number of protons in the nucleus. Electrons are more attracted to a larger nucleus (if the principal energy level is the same).</a:t>
            </a:r>
          </a:p>
          <a:p>
            <a:pPr eaLnBrk="1" hangingPunct="1"/>
            <a:endParaRPr lang="en-US" altLang="en-US" smtClean="0">
              <a:latin typeface="Times" panose="02020603050405020304" pitchFamily="18" charset="0"/>
            </a:endParaRPr>
          </a:p>
          <a:p>
            <a:pPr eaLnBrk="1" hangingPunct="1"/>
            <a:r>
              <a:rPr lang="en-US" altLang="en-US" smtClean="0">
                <a:latin typeface="Times" panose="02020603050405020304" pitchFamily="18" charset="0"/>
              </a:rPr>
              <a:t>The fluorine also has more attraction for an electron than does iodine. In this case the nuclear charge of iodine is greater, but the valence electrons are at a much higher principal energy level (and the inner electrons shield the outer electrons).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8A77CA7F-8AA2-44F5-81E7-663CA8AB4D78}" type="slidenum">
              <a:rPr lang="en-US" altLang="en-US" smtClean="0">
                <a:latin typeface="Times" panose="02020603050405020304" pitchFamily="18" charset="0"/>
                <a:ea typeface="MS PGothic" panose="020B0600070205080204" pitchFamily="34" charset="-128"/>
              </a:rPr>
              <a:pPr eaLnBrk="0" hangingPunct="0">
                <a:spcBef>
                  <a:spcPct val="0"/>
                </a:spcBef>
              </a:pPr>
              <a:t>67</a:t>
            </a:fld>
            <a:endParaRPr lang="en-US" altLang="en-US" smtClean="0">
              <a:latin typeface="Times" panose="02020603050405020304" pitchFamily="18" charset="0"/>
              <a:ea typeface="MS PGothic" panose="020B0600070205080204" pitchFamily="34" charset="-128"/>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[3(413) + 305 + 891] – [3(413) + 347 + 891] = –42 kJ</a:t>
            </a:r>
          </a:p>
          <a:p>
            <a:pPr eaLnBrk="1" hangingPunct="1"/>
            <a:r>
              <a:rPr lang="el-GR" altLang="en-US" smtClean="0">
                <a:latin typeface="Times" panose="02020603050405020304" pitchFamily="18" charset="0"/>
              </a:rPr>
              <a:t>Δ</a:t>
            </a:r>
            <a:r>
              <a:rPr lang="en-US" altLang="en-US" i="1" smtClean="0">
                <a:latin typeface="Times" panose="02020603050405020304" pitchFamily="18" charset="0"/>
              </a:rPr>
              <a:t>H</a:t>
            </a:r>
            <a:r>
              <a:rPr lang="en-US" altLang="en-US" smtClean="0">
                <a:latin typeface="Times" panose="02020603050405020304" pitchFamily="18" charset="0"/>
              </a:rPr>
              <a:t> = –42 kJ</a:t>
            </a:r>
            <a:endParaRPr lang="el-GR" altLang="en-US" smtClean="0">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BD710791-E5DB-4C6A-8269-C09319143485}" type="slidenum">
              <a:rPr lang="en-US" altLang="en-US" smtClean="0">
                <a:latin typeface="Times" panose="02020603050405020304" pitchFamily="18" charset="0"/>
                <a:ea typeface="MS PGothic" panose="020B0600070205080204" pitchFamily="34" charset="-128"/>
              </a:rPr>
              <a:pPr eaLnBrk="0" hangingPunct="0">
                <a:spcBef>
                  <a:spcPct val="0"/>
                </a:spcBef>
              </a:pPr>
              <a:t>136</a:t>
            </a:fld>
            <a:endParaRPr lang="en-US" altLang="en-US" smtClean="0">
              <a:latin typeface="Times" panose="02020603050405020304" pitchFamily="18" charset="0"/>
              <a:ea typeface="MS PGothic" panose="020B0600070205080204" pitchFamily="34" charset="-128"/>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HCN – linear, 180</a:t>
            </a:r>
            <a:r>
              <a:rPr lang="en-US" altLang="en-US" baseline="30000" smtClean="0">
                <a:latin typeface="Times" panose="02020603050405020304" pitchFamily="18" charset="0"/>
              </a:rPr>
              <a:t>o</a:t>
            </a:r>
          </a:p>
          <a:p>
            <a:pPr eaLnBrk="1" hangingPunct="1"/>
            <a:r>
              <a:rPr lang="en-US" altLang="en-US" smtClean="0">
                <a:latin typeface="Times" panose="02020603050405020304" pitchFamily="18" charset="0"/>
              </a:rPr>
              <a:t>PH</a:t>
            </a:r>
            <a:r>
              <a:rPr lang="en-US" altLang="en-US" baseline="-25000" smtClean="0">
                <a:latin typeface="Times" panose="02020603050405020304" pitchFamily="18" charset="0"/>
              </a:rPr>
              <a:t>3</a:t>
            </a:r>
            <a:r>
              <a:rPr lang="en-US" altLang="en-US" smtClean="0">
                <a:latin typeface="Times" panose="02020603050405020304" pitchFamily="18" charset="0"/>
              </a:rPr>
              <a:t> – trigonal pyramid, 107</a:t>
            </a:r>
            <a:r>
              <a:rPr lang="en-US" altLang="en-US" baseline="30000" smtClean="0">
                <a:latin typeface="Times" panose="02020603050405020304" pitchFamily="18" charset="0"/>
              </a:rPr>
              <a:t>o</a:t>
            </a:r>
          </a:p>
          <a:p>
            <a:pPr eaLnBrk="1" hangingPunct="1"/>
            <a:r>
              <a:rPr lang="en-US" altLang="en-US" smtClean="0">
                <a:latin typeface="Times" panose="02020603050405020304" pitchFamily="18" charset="0"/>
              </a:rPr>
              <a:t>SF</a:t>
            </a:r>
            <a:r>
              <a:rPr lang="en-US" altLang="en-US" baseline="-25000" smtClean="0">
                <a:latin typeface="Times" panose="02020603050405020304" pitchFamily="18" charset="0"/>
              </a:rPr>
              <a:t>4</a:t>
            </a:r>
            <a:r>
              <a:rPr lang="en-US" altLang="en-US" smtClean="0">
                <a:latin typeface="Times" panose="02020603050405020304" pitchFamily="18" charset="0"/>
              </a:rPr>
              <a:t> – see saw, 90</a:t>
            </a:r>
            <a:r>
              <a:rPr lang="en-US" altLang="en-US" baseline="30000" smtClean="0">
                <a:latin typeface="Times" panose="02020603050405020304" pitchFamily="18" charset="0"/>
              </a:rPr>
              <a:t>o</a:t>
            </a:r>
            <a:r>
              <a:rPr lang="en-US" altLang="en-US" smtClean="0">
                <a:latin typeface="Times" panose="02020603050405020304" pitchFamily="18" charset="0"/>
              </a:rPr>
              <a:t>, 120</a:t>
            </a:r>
            <a:r>
              <a:rPr lang="en-US" altLang="en-US" baseline="30000" smtClean="0">
                <a:latin typeface="Times" panose="02020603050405020304" pitchFamily="18" charset="0"/>
              </a:rPr>
              <a:t>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C3300B3F-BAB9-4C07-9765-4CF67E367F49}" type="slidenum">
              <a:rPr lang="en-US" altLang="en-US" smtClean="0">
                <a:latin typeface="Times" panose="02020603050405020304" pitchFamily="18" charset="0"/>
                <a:ea typeface="MS PGothic" panose="020B0600070205080204" pitchFamily="34" charset="-128"/>
              </a:rPr>
              <a:pPr eaLnBrk="0" hangingPunct="0">
                <a:spcBef>
                  <a:spcPct val="0"/>
                </a:spcBef>
              </a:pPr>
              <a:t>137</a:t>
            </a:fld>
            <a:endParaRPr lang="en-US" altLang="en-US" smtClean="0">
              <a:latin typeface="Times" panose="02020603050405020304" pitchFamily="18" charset="0"/>
              <a:ea typeface="MS PGothic" panose="020B0600070205080204" pitchFamily="34" charset="-128"/>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O</a:t>
            </a:r>
            <a:r>
              <a:rPr lang="en-US" altLang="en-US" baseline="-25000" smtClean="0">
                <a:latin typeface="Times" panose="02020603050405020304" pitchFamily="18" charset="0"/>
              </a:rPr>
              <a:t>3</a:t>
            </a:r>
            <a:r>
              <a:rPr lang="en-US" altLang="en-US" smtClean="0">
                <a:latin typeface="Times" panose="02020603050405020304" pitchFamily="18" charset="0"/>
              </a:rPr>
              <a:t> – bent, 120</a:t>
            </a:r>
            <a:r>
              <a:rPr lang="en-US" altLang="en-US" baseline="30000" smtClean="0">
                <a:latin typeface="Times" panose="02020603050405020304" pitchFamily="18" charset="0"/>
              </a:rPr>
              <a:t>o</a:t>
            </a:r>
          </a:p>
          <a:p>
            <a:pPr eaLnBrk="1" hangingPunct="1"/>
            <a:r>
              <a:rPr lang="en-US" altLang="en-US" smtClean="0">
                <a:latin typeface="Times" panose="02020603050405020304" pitchFamily="18" charset="0"/>
              </a:rPr>
              <a:t>KrF</a:t>
            </a:r>
            <a:r>
              <a:rPr lang="en-US" altLang="en-US" baseline="-25000" smtClean="0">
                <a:latin typeface="Times" panose="02020603050405020304" pitchFamily="18" charset="0"/>
              </a:rPr>
              <a:t>4</a:t>
            </a:r>
            <a:r>
              <a:rPr lang="en-US" altLang="en-US" smtClean="0">
                <a:latin typeface="Times" panose="02020603050405020304" pitchFamily="18" charset="0"/>
              </a:rPr>
              <a:t> – square planar, 90</a:t>
            </a:r>
            <a:r>
              <a:rPr lang="en-US" altLang="en-US" baseline="30000" smtClean="0">
                <a:latin typeface="Times" panose="02020603050405020304" pitchFamily="18" charset="0"/>
              </a:rPr>
              <a:t>o</a:t>
            </a:r>
            <a:r>
              <a:rPr lang="en-US" altLang="en-US" smtClean="0">
                <a:latin typeface="Times" panose="02020603050405020304" pitchFamily="18" charset="0"/>
              </a:rPr>
              <a:t>, 180</a:t>
            </a:r>
            <a:r>
              <a:rPr lang="en-US" altLang="en-US" baseline="30000" smtClean="0">
                <a:latin typeface="Times" panose="02020603050405020304" pitchFamily="18" charset="0"/>
              </a:rPr>
              <a:t>o</a:t>
            </a:r>
          </a:p>
          <a:p>
            <a:pPr eaLnBrk="1" hangingPunct="1"/>
            <a:endParaRPr lang="en-US" altLang="en-US" smtClean="0">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08760C62-661C-4251-8314-5C208C148846}" type="slidenum">
              <a:rPr lang="en-US" altLang="en-US" smtClean="0">
                <a:latin typeface="Times" panose="02020603050405020304" pitchFamily="18" charset="0"/>
                <a:ea typeface="MS PGothic" panose="020B0600070205080204" pitchFamily="34" charset="-128"/>
              </a:rPr>
              <a:pPr eaLnBrk="0" hangingPunct="0">
                <a:spcBef>
                  <a:spcPct val="0"/>
                </a:spcBef>
              </a:pPr>
              <a:t>138</a:t>
            </a:fld>
            <a:endParaRPr lang="en-US" altLang="en-US" smtClean="0">
              <a:latin typeface="Times" panose="02020603050405020304" pitchFamily="18" charset="0"/>
              <a:ea typeface="MS PGothic" panose="020B0600070205080204" pitchFamily="34" charset="-128"/>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False, a molecule may have polar bonds (like CO</a:t>
            </a:r>
            <a:r>
              <a:rPr lang="en-US" altLang="en-US" baseline="-25000" smtClean="0">
                <a:latin typeface="Times" panose="02020603050405020304" pitchFamily="18" charset="0"/>
              </a:rPr>
              <a:t>2</a:t>
            </a:r>
            <a:r>
              <a:rPr lang="en-US" altLang="en-US" smtClean="0">
                <a:latin typeface="Times" panose="02020603050405020304" pitchFamily="18" charset="0"/>
              </a:rPr>
              <a:t>) but the individual dipoles might cancel out so that the net dipole moment is zero.</a:t>
            </a:r>
          </a:p>
          <a:p>
            <a:pPr eaLnBrk="1" hangingPunct="1"/>
            <a:endParaRPr lang="en-US" altLang="en-US" smtClean="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E70A1CE2-312C-43F5-959D-A3DB3C437731}" type="slidenum">
              <a:rPr lang="en-US" altLang="en-US" smtClean="0">
                <a:latin typeface="Times" panose="02020603050405020304" pitchFamily="18" charset="0"/>
                <a:ea typeface="MS PGothic" panose="020B0600070205080204" pitchFamily="34" charset="-128"/>
              </a:rPr>
              <a:pPr eaLnBrk="0" hangingPunct="0">
                <a:spcBef>
                  <a:spcPct val="0"/>
                </a:spcBef>
              </a:pPr>
              <a:t>29</a:t>
            </a:fld>
            <a:endParaRPr lang="en-US" altLang="en-US" smtClean="0">
              <a:latin typeface="Times" panose="02020603050405020304" pitchFamily="18" charset="0"/>
              <a:ea typeface="MS PGothic" panose="020B0600070205080204" pitchFamily="34"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Generally speaking, the electronegativity increases in going from left to right across a period because the number of protons increases which increases the effective nuclear charge.  The electronegativity decreases going down a group because the size of the atoms increases as you go down so when other electrons approach the larger atoms, the effective nuclear charge is not as great due to shielding from the current electrons present.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DAFB9DEE-41F6-4715-924B-FFE369F6F76C}" type="slidenum">
              <a:rPr lang="en-US" altLang="en-US" smtClean="0">
                <a:latin typeface="Times" panose="02020603050405020304" pitchFamily="18" charset="0"/>
                <a:ea typeface="MS PGothic" panose="020B0600070205080204" pitchFamily="34" charset="-128"/>
              </a:rPr>
              <a:pPr eaLnBrk="0" hangingPunct="0">
                <a:spcBef>
                  <a:spcPct val="0"/>
                </a:spcBef>
              </a:pPr>
              <a:t>31</a:t>
            </a:fld>
            <a:endParaRPr lang="en-US" altLang="en-US" smtClean="0">
              <a:latin typeface="Times" panose="02020603050405020304" pitchFamily="18" charset="0"/>
              <a:ea typeface="MS PGothic" panose="020B0600070205080204"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Particulate diagrams AP college</a:t>
            </a:r>
            <a:r>
              <a:rPr lang="en-US" baseline="0" dirty="0" smtClean="0"/>
              <a:t> board : </a:t>
            </a:r>
            <a:r>
              <a:rPr lang="en-US" dirty="0" smtClean="0"/>
              <a:t> https://www.youtube.com/watch?v=ulkspirjClk</a:t>
            </a:r>
            <a:endParaRPr lang="en-US" dirty="0"/>
          </a:p>
        </p:txBody>
      </p:sp>
      <p:sp>
        <p:nvSpPr>
          <p:cNvPr id="4" name="Slide Number Placeholder 3"/>
          <p:cNvSpPr>
            <a:spLocks noGrp="1"/>
          </p:cNvSpPr>
          <p:nvPr>
            <p:ph type="sldNum" sz="quarter" idx="10"/>
          </p:nvPr>
        </p:nvSpPr>
        <p:spPr/>
        <p:txBody>
          <a:bodyPr/>
          <a:lstStyle/>
          <a:p>
            <a:pPr>
              <a:defRPr/>
            </a:pPr>
            <a:fld id="{0BE96142-43DF-429B-A0C8-7B5BA4596D30}" type="slidenum">
              <a:rPr lang="en-US" altLang="en-US" smtClean="0"/>
              <a:pPr>
                <a:defRPr/>
              </a:pPr>
              <a:t>32</a:t>
            </a:fld>
            <a:endParaRPr lang="en-US" altLang="en-US"/>
          </a:p>
        </p:txBody>
      </p:sp>
    </p:spTree>
    <p:extLst>
      <p:ext uri="{BB962C8B-B14F-4D97-AF65-F5344CB8AC3E}">
        <p14:creationId xmlns:p14="http://schemas.microsoft.com/office/powerpoint/2010/main" val="4086316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228486D3-B29F-47DF-8CDD-D7CCE730A224}" type="slidenum">
              <a:rPr lang="en-US" altLang="en-US" smtClean="0">
                <a:latin typeface="Times" panose="02020603050405020304" pitchFamily="18" charset="0"/>
                <a:ea typeface="MS PGothic" panose="020B0600070205080204" pitchFamily="34" charset="-128"/>
              </a:rPr>
              <a:pPr eaLnBrk="0" hangingPunct="0">
                <a:spcBef>
                  <a:spcPct val="0"/>
                </a:spcBef>
              </a:pPr>
              <a:t>37</a:t>
            </a:fld>
            <a:endParaRPr lang="en-US" altLang="en-US" smtClean="0">
              <a:latin typeface="Times" panose="02020603050405020304" pitchFamily="18" charset="0"/>
              <a:ea typeface="MS PGothic" panose="020B0600070205080204"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latin typeface="Times" panose="02020603050405020304" pitchFamily="18" charset="0"/>
              </a:rPr>
              <a:t>The greater the electronegativity difference between the atoms, the more polar the bond.</a:t>
            </a:r>
          </a:p>
          <a:p>
            <a:pPr marL="228600" indent="-228600" eaLnBrk="1" hangingPunct="1"/>
            <a:endParaRPr lang="en-US" altLang="en-US" smtClean="0">
              <a:latin typeface="Times" panose="02020603050405020304" pitchFamily="18" charset="0"/>
            </a:endParaRPr>
          </a:p>
          <a:p>
            <a:pPr marL="228600" indent="-228600" eaLnBrk="1" hangingPunct="1">
              <a:buFontTx/>
              <a:buAutoNum type="alphaLcParenR"/>
            </a:pPr>
            <a:r>
              <a:rPr lang="en-US" altLang="en-US" smtClean="0">
                <a:latin typeface="Times" panose="02020603050405020304" pitchFamily="18" charset="0"/>
              </a:rPr>
              <a:t>C-F, N-F, O-F</a:t>
            </a:r>
          </a:p>
          <a:p>
            <a:pPr marL="228600" indent="-228600" eaLnBrk="1" hangingPunct="1">
              <a:buFontTx/>
              <a:buAutoNum type="alphaLcParenR"/>
            </a:pPr>
            <a:r>
              <a:rPr lang="en-US" altLang="en-US" smtClean="0">
                <a:latin typeface="Times" panose="02020603050405020304" pitchFamily="18" charset="0"/>
              </a:rPr>
              <a:t>Si-F, C-F, N-O</a:t>
            </a:r>
          </a:p>
          <a:p>
            <a:pPr marL="228600" indent="-228600" eaLnBrk="1" hangingPunct="1">
              <a:buFontTx/>
              <a:buAutoNum type="alphaLcParenR"/>
            </a:pPr>
            <a:r>
              <a:rPr lang="en-US" altLang="en-US" smtClean="0">
                <a:latin typeface="Times" panose="02020603050405020304" pitchFamily="18" charset="0"/>
              </a:rPr>
              <a:t>B-Cl, S-Cl, Cl-Cl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B546E9E6-6462-428B-ADBD-A83AADA694A1}" type="slidenum">
              <a:rPr lang="en-US" altLang="en-US" smtClean="0">
                <a:latin typeface="Times" panose="02020603050405020304" pitchFamily="18" charset="0"/>
                <a:ea typeface="MS PGothic" panose="020B0600070205080204" pitchFamily="34" charset="-128"/>
              </a:rPr>
              <a:pPr eaLnBrk="0" hangingPunct="0">
                <a:spcBef>
                  <a:spcPct val="0"/>
                </a:spcBef>
              </a:pPr>
              <a:t>38</a:t>
            </a:fld>
            <a:endParaRPr lang="en-US" altLang="en-US" smtClean="0">
              <a:latin typeface="Times" panose="02020603050405020304" pitchFamily="18" charset="0"/>
              <a:ea typeface="MS PGothic" panose="020B0600070205080204"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The correct answer is N-O. To be considered polar covalent, unequal sharing of electrons must still occur.  Choose the bond with the least difference in electronegativity yet there is still some unequal sharing of electrons.</a:t>
            </a:r>
          </a:p>
          <a:p>
            <a:pPr eaLnBrk="1" hangingPunct="1"/>
            <a:endParaRPr lang="en-US" altLang="en-US" smtClean="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1704CCE1-FCE2-4F2F-AE13-D4519968A0D9}" type="slidenum">
              <a:rPr lang="en-US" altLang="en-US" smtClean="0">
                <a:latin typeface="Times" panose="02020603050405020304" pitchFamily="18" charset="0"/>
                <a:ea typeface="MS PGothic" panose="020B0600070205080204" pitchFamily="34" charset="-128"/>
              </a:rPr>
              <a:pPr eaLnBrk="0" hangingPunct="0">
                <a:spcBef>
                  <a:spcPct val="0"/>
                </a:spcBef>
              </a:pPr>
              <a:t>39</a:t>
            </a:fld>
            <a:endParaRPr lang="en-US" altLang="en-US" smtClean="0">
              <a:latin typeface="Times" panose="02020603050405020304" pitchFamily="18" charset="0"/>
              <a:ea typeface="MS PGothic" panose="020B0600070205080204" pitchFamily="34"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anose="02020603050405020304" pitchFamily="18" charset="0"/>
              </a:rPr>
              <a:t>The correct answer is Si-O. To not be considered ionic, generally the bond needs to be between two nonmetals. The most polar bond between the nonmetals occurs with the bond that has the greatest difference in electronegativity.</a:t>
            </a:r>
          </a:p>
          <a:p>
            <a:pPr eaLnBrk="1" hangingPunct="1"/>
            <a:endParaRPr lang="en-US" altLang="en-US" smtClean="0">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DCCE13ED-1CA6-461B-BF4B-78A3BA58E7DC}" type="slidenum">
              <a:rPr lang="en-US" altLang="en-US" smtClean="0">
                <a:latin typeface="Times" panose="02020603050405020304" pitchFamily="18" charset="0"/>
                <a:ea typeface="MS PGothic" panose="020B0600070205080204" pitchFamily="34" charset="-128"/>
              </a:rPr>
              <a:pPr eaLnBrk="0" hangingPunct="0">
                <a:spcBef>
                  <a:spcPct val="0"/>
                </a:spcBef>
              </a:pPr>
              <a:t>43</a:t>
            </a:fld>
            <a:endParaRPr lang="en-US" altLang="en-US" smtClean="0">
              <a:latin typeface="Times" panose="02020603050405020304" pitchFamily="18" charset="0"/>
              <a:ea typeface="MS PGothic" panose="020B0600070205080204" pitchFamily="34"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0" hangingPunct="0">
              <a:spcBef>
                <a:spcPct val="0"/>
              </a:spcBef>
            </a:pPr>
            <a:fld id="{EBADEE29-B3B2-49BA-95EC-B2947145BDBB}" type="slidenum">
              <a:rPr lang="en-US" altLang="en-US" smtClean="0">
                <a:latin typeface="Times" panose="02020603050405020304" pitchFamily="18" charset="0"/>
                <a:ea typeface="MS PGothic" panose="020B0600070205080204" pitchFamily="34" charset="-128"/>
              </a:rPr>
              <a:pPr eaLnBrk="0" hangingPunct="0">
                <a:spcBef>
                  <a:spcPct val="0"/>
                </a:spcBef>
              </a:pPr>
              <a:t>45</a:t>
            </a:fld>
            <a:endParaRPr lang="en-US" altLang="en-US" smtClean="0">
              <a:latin typeface="Times" panose="02020603050405020304" pitchFamily="18" charset="0"/>
              <a:ea typeface="MS PGothic" panose="020B0600070205080204" pitchFamily="34"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8EDB14-7520-4730-B5CB-067EC8C6500B}" type="slidenum">
              <a:rPr lang="en-US" altLang="en-US"/>
              <a:pPr>
                <a:defRPr/>
              </a:pPr>
              <a:t>‹#›</a:t>
            </a:fld>
            <a:endParaRPr lang="en-US" altLang="en-US"/>
          </a:p>
        </p:txBody>
      </p:sp>
    </p:spTree>
    <p:extLst>
      <p:ext uri="{BB962C8B-B14F-4D97-AF65-F5344CB8AC3E}">
        <p14:creationId xmlns:p14="http://schemas.microsoft.com/office/powerpoint/2010/main" val="3713310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888C57-23CC-4EA6-BF8D-CF34BCD0EFB0}" type="slidenum">
              <a:rPr lang="en-US" altLang="en-US"/>
              <a:pPr>
                <a:defRPr/>
              </a:pPr>
              <a:t>‹#›</a:t>
            </a:fld>
            <a:endParaRPr lang="en-US" altLang="en-US"/>
          </a:p>
        </p:txBody>
      </p:sp>
    </p:spTree>
    <p:extLst>
      <p:ext uri="{BB962C8B-B14F-4D97-AF65-F5344CB8AC3E}">
        <p14:creationId xmlns:p14="http://schemas.microsoft.com/office/powerpoint/2010/main" val="288479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E3BAA4-BC2F-451B-88F3-23D40AD90972}" type="slidenum">
              <a:rPr lang="en-US" altLang="en-US"/>
              <a:pPr>
                <a:defRPr/>
              </a:pPr>
              <a:t>‹#›</a:t>
            </a:fld>
            <a:endParaRPr lang="en-US" altLang="en-US"/>
          </a:p>
        </p:txBody>
      </p:sp>
    </p:spTree>
    <p:extLst>
      <p:ext uri="{BB962C8B-B14F-4D97-AF65-F5344CB8AC3E}">
        <p14:creationId xmlns:p14="http://schemas.microsoft.com/office/powerpoint/2010/main" val="299534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0BD95-183A-40C7-A0A6-2E0FAC4E2CE3}" type="slidenum">
              <a:rPr lang="en-US" altLang="en-US"/>
              <a:pPr>
                <a:defRPr/>
              </a:pPr>
              <a:t>‹#›</a:t>
            </a:fld>
            <a:endParaRPr lang="en-US" altLang="en-US"/>
          </a:p>
        </p:txBody>
      </p:sp>
    </p:spTree>
    <p:extLst>
      <p:ext uri="{BB962C8B-B14F-4D97-AF65-F5344CB8AC3E}">
        <p14:creationId xmlns:p14="http://schemas.microsoft.com/office/powerpoint/2010/main" val="407678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1A50D4-7BC9-4E22-9806-64F9880BC2BC}" type="slidenum">
              <a:rPr lang="en-US" altLang="en-US"/>
              <a:pPr>
                <a:defRPr/>
              </a:pPr>
              <a:t>‹#›</a:t>
            </a:fld>
            <a:endParaRPr lang="en-US" altLang="en-US"/>
          </a:p>
        </p:txBody>
      </p:sp>
    </p:spTree>
    <p:extLst>
      <p:ext uri="{BB962C8B-B14F-4D97-AF65-F5344CB8AC3E}">
        <p14:creationId xmlns:p14="http://schemas.microsoft.com/office/powerpoint/2010/main" val="2334738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05036-E00A-4CFA-AB4D-3C53C427298C}" type="slidenum">
              <a:rPr lang="en-US" altLang="en-US"/>
              <a:pPr>
                <a:defRPr/>
              </a:pPr>
              <a:t>‹#›</a:t>
            </a:fld>
            <a:endParaRPr lang="en-US" altLang="en-US"/>
          </a:p>
        </p:txBody>
      </p:sp>
    </p:spTree>
    <p:extLst>
      <p:ext uri="{BB962C8B-B14F-4D97-AF65-F5344CB8AC3E}">
        <p14:creationId xmlns:p14="http://schemas.microsoft.com/office/powerpoint/2010/main" val="280743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423BF4-7346-4AD4-A21F-1D6EEEE67DD7}" type="slidenum">
              <a:rPr lang="en-US" altLang="en-US"/>
              <a:pPr>
                <a:defRPr/>
              </a:pPr>
              <a:t>‹#›</a:t>
            </a:fld>
            <a:endParaRPr lang="en-US" altLang="en-US"/>
          </a:p>
        </p:txBody>
      </p:sp>
    </p:spTree>
    <p:extLst>
      <p:ext uri="{BB962C8B-B14F-4D97-AF65-F5344CB8AC3E}">
        <p14:creationId xmlns:p14="http://schemas.microsoft.com/office/powerpoint/2010/main" val="11233248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65FFA6D-DA21-4BBA-8B6E-81178ADD3851}" type="slidenum">
              <a:rPr lang="en-US" altLang="en-US"/>
              <a:pPr>
                <a:defRPr/>
              </a:pPr>
              <a:t>‹#›</a:t>
            </a:fld>
            <a:endParaRPr lang="en-US" altLang="en-US"/>
          </a:p>
        </p:txBody>
      </p:sp>
    </p:spTree>
    <p:extLst>
      <p:ext uri="{BB962C8B-B14F-4D97-AF65-F5344CB8AC3E}">
        <p14:creationId xmlns:p14="http://schemas.microsoft.com/office/powerpoint/2010/main" val="1322736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675EB25-CC87-478F-9F58-7CA9ECF27BD6}" type="slidenum">
              <a:rPr lang="en-US" altLang="en-US"/>
              <a:pPr>
                <a:defRPr/>
              </a:pPr>
              <a:t>‹#›</a:t>
            </a:fld>
            <a:endParaRPr lang="en-US" altLang="en-US"/>
          </a:p>
        </p:txBody>
      </p:sp>
    </p:spTree>
    <p:extLst>
      <p:ext uri="{BB962C8B-B14F-4D97-AF65-F5344CB8AC3E}">
        <p14:creationId xmlns:p14="http://schemas.microsoft.com/office/powerpoint/2010/main" val="20357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457E84-E059-4E4E-833A-020596D949DC}" type="slidenum">
              <a:rPr lang="en-US" altLang="en-US"/>
              <a:pPr>
                <a:defRPr/>
              </a:pPr>
              <a:t>‹#›</a:t>
            </a:fld>
            <a:endParaRPr lang="en-US" altLang="en-US"/>
          </a:p>
        </p:txBody>
      </p:sp>
    </p:spTree>
    <p:extLst>
      <p:ext uri="{BB962C8B-B14F-4D97-AF65-F5344CB8AC3E}">
        <p14:creationId xmlns:p14="http://schemas.microsoft.com/office/powerpoint/2010/main" val="45990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40D278-1781-4D53-BD71-63DC90662363}" type="slidenum">
              <a:rPr lang="en-US" altLang="en-US"/>
              <a:pPr>
                <a:defRPr/>
              </a:pPr>
              <a:t>‹#›</a:t>
            </a:fld>
            <a:endParaRPr lang="en-US" altLang="en-US"/>
          </a:p>
        </p:txBody>
      </p:sp>
    </p:spTree>
    <p:extLst>
      <p:ext uri="{BB962C8B-B14F-4D97-AF65-F5344CB8AC3E}">
        <p14:creationId xmlns:p14="http://schemas.microsoft.com/office/powerpoint/2010/main" val="319702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0C0A34-2138-4D46-A85E-165F67685805}" type="slidenum">
              <a:rPr lang="en-US" altLang="en-US"/>
              <a:pPr>
                <a:defRPr/>
              </a:pPr>
              <a:t>‹#›</a:t>
            </a:fld>
            <a:endParaRPr lang="en-US" altLang="en-US"/>
          </a:p>
        </p:txBody>
      </p:sp>
    </p:spTree>
    <p:extLst>
      <p:ext uri="{BB962C8B-B14F-4D97-AF65-F5344CB8AC3E}">
        <p14:creationId xmlns:p14="http://schemas.microsoft.com/office/powerpoint/2010/main" val="128618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F3AFE1-7BFC-4E3E-9C74-E7FEAFBAF378}" type="slidenum">
              <a:rPr lang="en-US" altLang="en-US"/>
              <a:pPr>
                <a:defRPr/>
              </a:pPr>
              <a:t>‹#›</a:t>
            </a:fld>
            <a:endParaRPr lang="en-US" altLang="en-US"/>
          </a:p>
        </p:txBody>
      </p:sp>
    </p:spTree>
    <p:extLst>
      <p:ext uri="{BB962C8B-B14F-4D97-AF65-F5344CB8AC3E}">
        <p14:creationId xmlns:p14="http://schemas.microsoft.com/office/powerpoint/2010/main" val="48642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AC51BA-9B82-4310-A52F-BD315581E21A}" type="slidenum">
              <a:rPr lang="en-US" altLang="en-US"/>
              <a:pPr>
                <a:defRPr/>
              </a:pPr>
              <a:t>‹#›</a:t>
            </a:fld>
            <a:endParaRPr lang="en-US" altLang="en-US"/>
          </a:p>
        </p:txBody>
      </p:sp>
    </p:spTree>
    <p:extLst>
      <p:ext uri="{BB962C8B-B14F-4D97-AF65-F5344CB8AC3E}">
        <p14:creationId xmlns:p14="http://schemas.microsoft.com/office/powerpoint/2010/main" val="63675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B1FB670-9B82-452F-91B9-7072D940A3F8}" type="slidenum">
              <a:rPr lang="en-US" altLang="en-US"/>
              <a:pPr>
                <a:defRPr/>
              </a:pPr>
              <a:t>‹#›</a:t>
            </a:fld>
            <a:endParaRPr lang="en-US" altLang="en-US"/>
          </a:p>
        </p:txBody>
      </p:sp>
    </p:spTree>
    <p:extLst>
      <p:ext uri="{BB962C8B-B14F-4D97-AF65-F5344CB8AC3E}">
        <p14:creationId xmlns:p14="http://schemas.microsoft.com/office/powerpoint/2010/main" val="364889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328862-C5FF-419F-B029-A56D3AE84AD9}" type="slidenum">
              <a:rPr lang="en-US" altLang="en-US"/>
              <a:pPr>
                <a:defRPr/>
              </a:pPr>
              <a:t>‹#›</a:t>
            </a:fld>
            <a:endParaRPr lang="en-US" altLang="en-US"/>
          </a:p>
        </p:txBody>
      </p:sp>
    </p:spTree>
    <p:extLst>
      <p:ext uri="{BB962C8B-B14F-4D97-AF65-F5344CB8AC3E}">
        <p14:creationId xmlns:p14="http://schemas.microsoft.com/office/powerpoint/2010/main" val="406542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A6E549-89CB-49B6-AAB0-DCF4FA9ADCFD}" type="slidenum">
              <a:rPr lang="en-US" altLang="en-US"/>
              <a:pPr>
                <a:defRPr/>
              </a:pPr>
              <a:t>‹#›</a:t>
            </a:fld>
            <a:endParaRPr lang="en-US" altLang="en-US"/>
          </a:p>
        </p:txBody>
      </p:sp>
    </p:spTree>
    <p:extLst>
      <p:ext uri="{BB962C8B-B14F-4D97-AF65-F5344CB8AC3E}">
        <p14:creationId xmlns:p14="http://schemas.microsoft.com/office/powerpoint/2010/main" val="189133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C8ACC03-6DA0-4983-A62A-32018D05EB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5.vml"/><Relationship Id="rId5" Type="http://schemas.openxmlformats.org/officeDocument/2006/relationships/image" Target="../media/image53.wmf"/><Relationship Id="rId4" Type="http://schemas.openxmlformats.org/officeDocument/2006/relationships/hyperlink" Target="vsepr.html" TargetMode="Externa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4.xml"/><Relationship Id="rId1" Type="http://schemas.openxmlformats.org/officeDocument/2006/relationships/vmlDrawing" Target="../drawings/vmlDrawing6.vml"/><Relationship Id="rId5" Type="http://schemas.openxmlformats.org/officeDocument/2006/relationships/image" Target="../media/image5.wmf"/><Relationship Id="rId4" Type="http://schemas.openxmlformats.org/officeDocument/2006/relationships/hyperlink" Target="vsepr_two_electron_pair.html" TargetMode="Externa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5.xml"/><Relationship Id="rId1" Type="http://schemas.openxmlformats.org/officeDocument/2006/relationships/vmlDrawing" Target="../drawings/vmlDrawing7.vml"/><Relationship Id="rId5" Type="http://schemas.openxmlformats.org/officeDocument/2006/relationships/image" Target="../media/image5.wmf"/><Relationship Id="rId4" Type="http://schemas.openxmlformats.org/officeDocument/2006/relationships/hyperlink" Target="vsepr_three_electron.html" TargetMode="Externa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6.xml"/><Relationship Id="rId1" Type="http://schemas.openxmlformats.org/officeDocument/2006/relationships/vmlDrawing" Target="../drawings/vmlDrawing8.vml"/><Relationship Id="rId5" Type="http://schemas.openxmlformats.org/officeDocument/2006/relationships/image" Target="../media/image5.wmf"/><Relationship Id="rId4" Type="http://schemas.openxmlformats.org/officeDocument/2006/relationships/hyperlink" Target="vsepr_four_electron.html" TargetMode="Externa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7.xml"/><Relationship Id="rId1" Type="http://schemas.openxmlformats.org/officeDocument/2006/relationships/vmlDrawing" Target="../drawings/vmlDrawing9.vml"/><Relationship Id="rId5" Type="http://schemas.openxmlformats.org/officeDocument/2006/relationships/image" Target="../media/image54.wmf"/><Relationship Id="rId4" Type="http://schemas.openxmlformats.org/officeDocument/2006/relationships/hyperlink" Target="vsepr_iodine_pentafluor.html" TargetMode="External"/></Relationships>
</file>

<file path=ppt/slides/_rels/slide1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4.xml"/><Relationship Id="rId4" Type="http://schemas.openxmlformats.org/officeDocument/2006/relationships/image" Target="../media/image72.png"/></Relationships>
</file>

<file path=ppt/slides/_rels/slide14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1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hyperlink" Target="polarmolecules.html" TargetMode="External"/></Relationships>
</file>

<file path=ppt/slides/_rels/slide15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155.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hyperlink" Target="http://www.wwnorton.com/college/chemistry/chemistry3/ch/09/chemtours.asp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ulkspirjCl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Mo4Vfqt5v2A&amp;feature=player_embedded"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library.thinkquest.org/3659/pertable/repmetal.map"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 Id="rId5" Type="http://schemas.openxmlformats.org/officeDocument/2006/relationships/image" Target="../media/image29.wmf"/><Relationship Id="rId4" Type="http://schemas.openxmlformats.org/officeDocument/2006/relationships/hyperlink" Target="ionicradii.htm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33.wmf"/><Relationship Id="rId4" Type="http://schemas.openxmlformats.org/officeDocument/2006/relationships/oleObject" Target="../embeddings/oleObject2.bin"/></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Image:GN_Lewis_large.jpg" TargetMode="External"/><Relationship Id="rId2" Type="http://schemas.openxmlformats.org/officeDocument/2006/relationships/image" Target="../media/image35.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BE35B39-A3AD-4121-AFD4-B785C25381FC}" type="slidenum">
              <a:rPr lang="en-US" altLang="en-US" sz="1400" smtClean="0"/>
              <a:pPr>
                <a:spcBef>
                  <a:spcPct val="0"/>
                </a:spcBef>
                <a:buFontTx/>
                <a:buNone/>
              </a:pPr>
              <a:t>1</a:t>
            </a:fld>
            <a:endParaRPr lang="en-US" altLang="en-US" sz="1400" smtClean="0"/>
          </a:p>
        </p:txBody>
      </p:sp>
      <p:sp>
        <p:nvSpPr>
          <p:cNvPr id="4099" name="Rectangle 4"/>
          <p:cNvSpPr>
            <a:spLocks noGrp="1" noChangeArrowheads="1"/>
          </p:cNvSpPr>
          <p:nvPr>
            <p:ph type="ctrTitle"/>
          </p:nvPr>
        </p:nvSpPr>
        <p:spPr/>
        <p:txBody>
          <a:bodyPr/>
          <a:lstStyle/>
          <a:p>
            <a:pPr eaLnBrk="1" hangingPunct="1"/>
            <a:r>
              <a:rPr lang="en-US" altLang="en-US" smtClean="0"/>
              <a:t>AP Chapter 8</a:t>
            </a:r>
            <a:br>
              <a:rPr lang="en-US" altLang="en-US" smtClean="0"/>
            </a:br>
            <a:r>
              <a:rPr lang="en-US" altLang="en-US" smtClean="0"/>
              <a:t>PR chapter 4 </a:t>
            </a:r>
          </a:p>
        </p:txBody>
      </p:sp>
      <p:sp>
        <p:nvSpPr>
          <p:cNvPr id="4100" name="Rectangle 5"/>
          <p:cNvSpPr>
            <a:spLocks noGrp="1" noChangeArrowheads="1"/>
          </p:cNvSpPr>
          <p:nvPr>
            <p:ph type="subTitle" idx="1"/>
          </p:nvPr>
        </p:nvSpPr>
        <p:spPr/>
        <p:txBody>
          <a:bodyPr/>
          <a:lstStyle/>
          <a:p>
            <a:pPr eaLnBrk="1" hangingPunct="1"/>
            <a:r>
              <a:rPr lang="en-US" altLang="en-US" smtClean="0"/>
              <a:t>Chemical Bonds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6D503C-FE6C-42A7-AF98-86782BEB5384}" type="slidenum">
              <a:rPr lang="en-US" altLang="en-US" sz="1400" smtClean="0"/>
              <a:pPr>
                <a:spcBef>
                  <a:spcPct val="0"/>
                </a:spcBef>
                <a:buFontTx/>
                <a:buNone/>
              </a:pPr>
              <a:t>10</a:t>
            </a:fld>
            <a:endParaRPr lang="en-US" altLang="en-US" sz="1400" smtClean="0"/>
          </a:p>
        </p:txBody>
      </p:sp>
      <p:sp>
        <p:nvSpPr>
          <p:cNvPr id="13315" name="Rectangle 2"/>
          <p:cNvSpPr>
            <a:spLocks noGrp="1" noChangeArrowheads="1"/>
          </p:cNvSpPr>
          <p:nvPr>
            <p:ph type="title"/>
          </p:nvPr>
        </p:nvSpPr>
        <p:spPr/>
        <p:txBody>
          <a:bodyPr/>
          <a:lstStyle/>
          <a:p>
            <a:pPr eaLnBrk="1" hangingPunct="1"/>
            <a:r>
              <a:rPr lang="en-US" altLang="en-US" smtClean="0"/>
              <a:t>Why Ionic Bonds Form</a:t>
            </a:r>
          </a:p>
        </p:txBody>
      </p:sp>
      <p:sp>
        <p:nvSpPr>
          <p:cNvPr id="13316" name="Rectangle 3"/>
          <p:cNvSpPr>
            <a:spLocks noGrp="1" noChangeArrowheads="1"/>
          </p:cNvSpPr>
          <p:nvPr>
            <p:ph type="body" idx="1"/>
          </p:nvPr>
        </p:nvSpPr>
        <p:spPr/>
        <p:txBody>
          <a:bodyPr/>
          <a:lstStyle/>
          <a:p>
            <a:pPr eaLnBrk="1" hangingPunct="1"/>
            <a:r>
              <a:rPr lang="en-US" altLang="en-US" smtClean="0"/>
              <a:t>The energy of the interaction between the non-metal and the metal results in a lower energy than if the ions were not paired </a:t>
            </a:r>
          </a:p>
          <a:p>
            <a:pPr eaLnBrk="1" hangingPunct="1"/>
            <a:endParaRPr lang="en-US" altLang="en-US" smtClean="0"/>
          </a:p>
          <a:p>
            <a:pPr eaLnBrk="1" hangingPunct="1">
              <a:buFontTx/>
              <a:buNone/>
            </a:pPr>
            <a:r>
              <a:rPr lang="en-US" altLang="en-US" smtClean="0"/>
              <a:t>Coulombs Law: </a:t>
            </a:r>
          </a:p>
          <a:p>
            <a:pPr eaLnBrk="1" hangingPunct="1">
              <a:buFontTx/>
              <a:buNone/>
            </a:pPr>
            <a:r>
              <a:rPr lang="en-US" altLang="en-US" smtClean="0"/>
              <a:t>     E = 2.31 x 10</a:t>
            </a:r>
            <a:r>
              <a:rPr lang="en-US" altLang="en-US" baseline="30000" smtClean="0"/>
              <a:t>-19</a:t>
            </a:r>
            <a:r>
              <a:rPr lang="en-US" altLang="en-US" smtClean="0"/>
              <a:t>J*nm  </a:t>
            </a:r>
            <a:r>
              <a:rPr lang="en-US" altLang="en-US" u="sng" smtClean="0"/>
              <a:t>Q</a:t>
            </a:r>
            <a:r>
              <a:rPr lang="en-US" altLang="en-US" u="sng" baseline="-25000" smtClean="0"/>
              <a:t>1</a:t>
            </a:r>
            <a:r>
              <a:rPr lang="en-US" altLang="en-US" u="sng" smtClean="0"/>
              <a:t>Q</a:t>
            </a:r>
            <a:r>
              <a:rPr lang="en-US" altLang="en-US" u="sng" baseline="-25000" smtClean="0"/>
              <a:t>2</a:t>
            </a:r>
            <a:endParaRPr lang="en-US" altLang="en-US" smtClean="0"/>
          </a:p>
          <a:p>
            <a:pPr eaLnBrk="1" hangingPunct="1">
              <a:buFontTx/>
              <a:buNone/>
            </a:pPr>
            <a:r>
              <a:rPr lang="en-US" altLang="en-US" smtClean="0"/>
              <a:t>                                           r</a:t>
            </a:r>
          </a:p>
        </p:txBody>
      </p:sp>
      <p:sp>
        <p:nvSpPr>
          <p:cNvPr id="13317" name="AutoShape 4"/>
          <p:cNvSpPr>
            <a:spLocks noChangeArrowheads="1"/>
          </p:cNvSpPr>
          <p:nvPr/>
        </p:nvSpPr>
        <p:spPr bwMode="auto">
          <a:xfrm>
            <a:off x="4876800" y="4114800"/>
            <a:ext cx="1295400" cy="1371600"/>
          </a:xfrm>
          <a:prstGeom prst="bracketPair">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B1FB670-9B82-452F-91B9-7072D940A3F8}" type="slidenum">
              <a:rPr lang="en-US" altLang="en-US" smtClean="0"/>
              <a:pPr>
                <a:defRPr/>
              </a:pPr>
              <a:t>100</a:t>
            </a:fld>
            <a:endParaRPr lang="en-US" altLang="en-US"/>
          </a:p>
        </p:txBody>
      </p:sp>
      <p:pic>
        <p:nvPicPr>
          <p:cNvPr id="131074" name="Picture 2" descr="Resonanc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609600"/>
            <a:ext cx="2656315"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8353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F71F2AA-E12F-4226-AA0F-001D3E7C99E5}" type="slidenum">
              <a:rPr lang="en-US" altLang="en-US" sz="1400" smtClean="0"/>
              <a:pPr>
                <a:spcBef>
                  <a:spcPct val="0"/>
                </a:spcBef>
                <a:buFontTx/>
                <a:buNone/>
              </a:pPr>
              <a:t>101</a:t>
            </a:fld>
            <a:endParaRPr lang="en-US" altLang="en-US" sz="1400" smtClean="0"/>
          </a:p>
        </p:txBody>
      </p:sp>
      <p:sp>
        <p:nvSpPr>
          <p:cNvPr id="109571" name="Rectangle 2"/>
          <p:cNvSpPr>
            <a:spLocks noGrp="1" noChangeArrowheads="1"/>
          </p:cNvSpPr>
          <p:nvPr>
            <p:ph type="title"/>
          </p:nvPr>
        </p:nvSpPr>
        <p:spPr/>
        <p:txBody>
          <a:bodyPr/>
          <a:lstStyle/>
          <a:p>
            <a:pPr eaLnBrk="1" hangingPunct="1"/>
            <a:r>
              <a:rPr lang="en-US" altLang="en-US" sz="4000" smtClean="0"/>
              <a:t>Homework Lewis and Resonance</a:t>
            </a:r>
          </a:p>
        </p:txBody>
      </p:sp>
      <p:sp>
        <p:nvSpPr>
          <p:cNvPr id="109572" name="Rectangle 3"/>
          <p:cNvSpPr>
            <a:spLocks noGrp="1" noChangeArrowheads="1"/>
          </p:cNvSpPr>
          <p:nvPr>
            <p:ph type="body" idx="1"/>
          </p:nvPr>
        </p:nvSpPr>
        <p:spPr/>
        <p:txBody>
          <a:bodyPr/>
          <a:lstStyle/>
          <a:p>
            <a:pPr eaLnBrk="1" hangingPunct="1">
              <a:lnSpc>
                <a:spcPct val="80000"/>
              </a:lnSpc>
            </a:pPr>
            <a:r>
              <a:rPr lang="en-US" altLang="en-US" sz="2800" smtClean="0"/>
              <a:t>DO NOT CHEAT IN THE BACK OF YOUR BOOK: this is good AP practice so get it while you can.</a:t>
            </a:r>
          </a:p>
          <a:p>
            <a:pPr eaLnBrk="1" hangingPunct="1">
              <a:lnSpc>
                <a:spcPct val="80000"/>
              </a:lnSpc>
            </a:pPr>
            <a:endParaRPr lang="en-US" altLang="en-US" sz="2800" smtClean="0"/>
          </a:p>
          <a:p>
            <a:pPr eaLnBrk="1" hangingPunct="1">
              <a:lnSpc>
                <a:spcPct val="80000"/>
              </a:lnSpc>
            </a:pPr>
            <a:r>
              <a:rPr lang="en-US" altLang="en-US" sz="2800" smtClean="0"/>
              <a:t>Pg 408-409</a:t>
            </a:r>
          </a:p>
          <a:p>
            <a:pPr eaLnBrk="1" hangingPunct="1">
              <a:lnSpc>
                <a:spcPct val="80000"/>
              </a:lnSpc>
            </a:pPr>
            <a:endParaRPr lang="en-US" altLang="en-US" sz="2800" smtClean="0"/>
          </a:p>
          <a:p>
            <a:pPr eaLnBrk="1" hangingPunct="1">
              <a:lnSpc>
                <a:spcPct val="80000"/>
              </a:lnSpc>
            </a:pPr>
            <a:r>
              <a:rPr lang="en-US" altLang="en-US" sz="2800" smtClean="0"/>
              <a:t>#’s 63, 64, 65, 67, 69, 73</a:t>
            </a:r>
          </a:p>
          <a:p>
            <a:pPr eaLnBrk="1" hangingPunct="1">
              <a:lnSpc>
                <a:spcPct val="80000"/>
              </a:lnSpc>
            </a:pPr>
            <a:endParaRPr lang="en-US" altLang="en-US" sz="2800" smtClean="0"/>
          </a:p>
          <a:p>
            <a:pPr eaLnBrk="1" hangingPunct="1">
              <a:lnSpc>
                <a:spcPct val="80000"/>
              </a:lnSpc>
            </a:pPr>
            <a:r>
              <a:rPr lang="en-US" altLang="en-US" sz="2800" smtClean="0"/>
              <a:t>Bond length table 8.5 pg 374</a:t>
            </a:r>
          </a:p>
          <a:p>
            <a:pPr eaLnBrk="1" hangingPunct="1">
              <a:lnSpc>
                <a:spcPct val="80000"/>
              </a:lnSpc>
            </a:pPr>
            <a:r>
              <a:rPr lang="en-US" altLang="en-US" sz="2800" smtClean="0"/>
              <a:t>Bond energy table 8.4 pg 373</a:t>
            </a:r>
          </a:p>
        </p:txBody>
      </p:sp>
    </p:spTree>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300E84-68AA-459B-8CCF-F8311DD2301A}" type="slidenum">
              <a:rPr lang="en-US" altLang="en-US" sz="1400" smtClean="0"/>
              <a:pPr>
                <a:spcBef>
                  <a:spcPct val="0"/>
                </a:spcBef>
                <a:buFontTx/>
                <a:buNone/>
              </a:pPr>
              <a:t>102</a:t>
            </a:fld>
            <a:endParaRPr lang="en-US" altLang="en-US" sz="1400" smtClean="0"/>
          </a:p>
        </p:txBody>
      </p:sp>
      <p:sp>
        <p:nvSpPr>
          <p:cNvPr id="110595" name="Rectangle 2"/>
          <p:cNvSpPr>
            <a:spLocks noGrp="1" noChangeArrowheads="1"/>
          </p:cNvSpPr>
          <p:nvPr>
            <p:ph type="title"/>
          </p:nvPr>
        </p:nvSpPr>
        <p:spPr/>
        <p:txBody>
          <a:bodyPr/>
          <a:lstStyle/>
          <a:p>
            <a:pPr eaLnBrk="1" hangingPunct="1"/>
            <a:r>
              <a:rPr lang="en-US" altLang="en-US" smtClean="0"/>
              <a:t>8.12 Formal Charge </a:t>
            </a:r>
          </a:p>
        </p:txBody>
      </p:sp>
      <p:sp>
        <p:nvSpPr>
          <p:cNvPr id="110596" name="Rectangle 3"/>
          <p:cNvSpPr>
            <a:spLocks noGrp="1" noChangeArrowheads="1"/>
          </p:cNvSpPr>
          <p:nvPr>
            <p:ph type="body" idx="1"/>
          </p:nvPr>
        </p:nvSpPr>
        <p:spPr/>
        <p:txBody>
          <a:bodyPr/>
          <a:lstStyle/>
          <a:p>
            <a:pPr eaLnBrk="1" hangingPunct="1"/>
            <a:r>
              <a:rPr lang="en-US" altLang="en-US" smtClean="0"/>
              <a:t>Formal charge is an accounting procedure. </a:t>
            </a:r>
          </a:p>
          <a:p>
            <a:pPr eaLnBrk="1" hangingPunct="1"/>
            <a:endParaRPr lang="en-US" altLang="en-US" smtClean="0"/>
          </a:p>
          <a:p>
            <a:pPr eaLnBrk="1" hangingPunct="1"/>
            <a:r>
              <a:rPr lang="en-US" altLang="en-US" smtClean="0"/>
              <a:t>It allows chemists to determine the location of charge in a molecule as well as compare how good a Lewis structure might be.</a:t>
            </a:r>
          </a:p>
          <a:p>
            <a:pPr eaLnBrk="1" hangingPunct="1">
              <a:buFontTx/>
              <a:buNone/>
            </a:pPr>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8D3827-5BF2-4749-8AC8-F223D37AB3EF}" type="slidenum">
              <a:rPr lang="en-US" altLang="en-US" sz="1400" smtClean="0"/>
              <a:pPr>
                <a:spcBef>
                  <a:spcPct val="0"/>
                </a:spcBef>
                <a:buFontTx/>
                <a:buNone/>
              </a:pPr>
              <a:t>103</a:t>
            </a:fld>
            <a:endParaRPr lang="en-US" altLang="en-US" sz="1400" smtClean="0"/>
          </a:p>
        </p:txBody>
      </p:sp>
      <p:sp>
        <p:nvSpPr>
          <p:cNvPr id="111619" name="Rectangle 2"/>
          <p:cNvSpPr>
            <a:spLocks noGrp="1" noChangeArrowheads="1"/>
          </p:cNvSpPr>
          <p:nvPr>
            <p:ph type="body" idx="1"/>
          </p:nvPr>
        </p:nvSpPr>
        <p:spPr>
          <a:xfrm>
            <a:off x="457200" y="457200"/>
            <a:ext cx="8229600" cy="5668963"/>
          </a:xfrm>
        </p:spPr>
        <p:txBody>
          <a:bodyPr/>
          <a:lstStyle/>
          <a:p>
            <a:pPr eaLnBrk="1" hangingPunct="1"/>
            <a:r>
              <a:rPr lang="en-US" altLang="en-US" smtClean="0"/>
              <a:t>We calculate the formal charge for each atom in a molecule. </a:t>
            </a:r>
          </a:p>
          <a:p>
            <a:pPr eaLnBrk="1" hangingPunct="1"/>
            <a:endParaRPr lang="en-US" altLang="en-US" smtClean="0"/>
          </a:p>
          <a:p>
            <a:pPr eaLnBrk="1" hangingPunct="1"/>
            <a:r>
              <a:rPr lang="en-US" altLang="en-US" smtClean="0"/>
              <a:t>We can check our work by adding the FC’s up and then we get the charge of the molecule. </a:t>
            </a:r>
          </a:p>
          <a:p>
            <a:pPr eaLnBrk="1" hangingPunct="1"/>
            <a:endParaRPr lang="en-US" altLang="en-US" smtClean="0"/>
          </a:p>
        </p:txBody>
      </p:sp>
      <p:sp>
        <p:nvSpPr>
          <p:cNvPr id="111620" name="Text Box 3"/>
          <p:cNvSpPr txBox="1">
            <a:spLocks noChangeArrowheads="1"/>
          </p:cNvSpPr>
          <p:nvPr/>
        </p:nvSpPr>
        <p:spPr bwMode="auto">
          <a:xfrm>
            <a:off x="457200" y="4191000"/>
            <a:ext cx="8229600" cy="16764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a:t>Formal Charge = </a:t>
            </a:r>
          </a:p>
          <a:p>
            <a:pPr eaLnBrk="1" hangingPunct="1">
              <a:spcBef>
                <a:spcPct val="50000"/>
              </a:spcBef>
              <a:buFontTx/>
              <a:buNone/>
            </a:pPr>
            <a:r>
              <a:rPr lang="en-US" altLang="en-US" sz="2800" b="1"/>
              <a:t>(# Ve-) – (# non-bonding e-  +  ½ # bonding 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5FDD941-3150-4CBF-B97A-09D2DB0EEF81}" type="slidenum">
              <a:rPr lang="en-US" altLang="en-US" sz="1400" smtClean="0"/>
              <a:pPr>
                <a:spcBef>
                  <a:spcPct val="0"/>
                </a:spcBef>
                <a:buFontTx/>
                <a:buNone/>
              </a:pPr>
              <a:t>104</a:t>
            </a:fld>
            <a:endParaRPr lang="en-US" altLang="en-US" sz="1400" smtClean="0"/>
          </a:p>
        </p:txBody>
      </p:sp>
      <p:sp>
        <p:nvSpPr>
          <p:cNvPr id="112643" name="Rectangle 2"/>
          <p:cNvSpPr>
            <a:spLocks noGrp="1" noChangeArrowheads="1"/>
          </p:cNvSpPr>
          <p:nvPr>
            <p:ph type="title"/>
          </p:nvPr>
        </p:nvSpPr>
        <p:spPr/>
        <p:txBody>
          <a:bodyPr/>
          <a:lstStyle/>
          <a:p>
            <a:pPr eaLnBrk="1" hangingPunct="1"/>
            <a:r>
              <a:rPr lang="en-US" altLang="en-US" smtClean="0"/>
              <a:t>Calculating formal charge (FC)</a:t>
            </a:r>
          </a:p>
        </p:txBody>
      </p:sp>
      <p:sp>
        <p:nvSpPr>
          <p:cNvPr id="112644" name="Rectangle 3"/>
          <p:cNvSpPr>
            <a:spLocks noGrp="1" noChangeArrowheads="1"/>
          </p:cNvSpPr>
          <p:nvPr>
            <p:ph type="body" idx="1"/>
          </p:nvPr>
        </p:nvSpPr>
        <p:spPr/>
        <p:txBody>
          <a:bodyPr/>
          <a:lstStyle/>
          <a:p>
            <a:pPr eaLnBrk="1" hangingPunct="1">
              <a:buFontTx/>
              <a:buNone/>
            </a:pPr>
            <a:r>
              <a:rPr lang="en-US" altLang="en-US" smtClean="0"/>
              <a:t>1. Draw the Lewis Structure</a:t>
            </a:r>
          </a:p>
          <a:p>
            <a:pPr lvl="2" eaLnBrk="1" hangingPunct="1">
              <a:buFontTx/>
              <a:buNone/>
            </a:pPr>
            <a:r>
              <a:rPr lang="en-US" altLang="en-US" sz="3000" b="1" smtClean="0"/>
              <a:t>CN</a:t>
            </a:r>
            <a:r>
              <a:rPr lang="en-US" altLang="en-US" sz="3000" b="1" baseline="30000" smtClean="0"/>
              <a:t>-</a:t>
            </a:r>
          </a:p>
          <a:p>
            <a:pPr lvl="2" eaLnBrk="1" hangingPunct="1">
              <a:buFontTx/>
              <a:buNone/>
            </a:pPr>
            <a:r>
              <a:rPr lang="en-US" altLang="en-US" sz="3500" b="1" smtClean="0"/>
              <a:t> </a:t>
            </a:r>
          </a:p>
          <a:p>
            <a:pPr lvl="2" eaLnBrk="1" hangingPunct="1">
              <a:buFontTx/>
              <a:buNone/>
            </a:pPr>
            <a:endParaRPr lang="en-US" altLang="en-US" sz="3500" b="1" smtClean="0"/>
          </a:p>
          <a:p>
            <a:pPr lvl="2" eaLnBrk="1" hangingPunct="1">
              <a:buFontTx/>
              <a:buNone/>
            </a:pPr>
            <a:r>
              <a:rPr lang="en-US" altLang="en-US" sz="3500" b="1" smtClean="0"/>
              <a:t>                [ : </a:t>
            </a:r>
            <a:r>
              <a:rPr lang="en-US" altLang="en-US" sz="3500" b="1" smtClean="0">
                <a:solidFill>
                  <a:srgbClr val="FF0066"/>
                </a:solidFill>
              </a:rPr>
              <a:t>C</a:t>
            </a:r>
            <a:r>
              <a:rPr lang="en-US" altLang="en-US" sz="3500" b="1" smtClean="0"/>
              <a:t> </a:t>
            </a:r>
            <a:r>
              <a:rPr lang="el-GR" altLang="en-US" sz="3500" b="1" smtClean="0">
                <a:cs typeface="Arial" panose="020B0604020202020204" pitchFamily="34" charset="0"/>
              </a:rPr>
              <a:t>Ξ</a:t>
            </a:r>
            <a:r>
              <a:rPr lang="en-US" altLang="en-US" sz="3500" b="1" smtClean="0"/>
              <a:t> </a:t>
            </a:r>
            <a:r>
              <a:rPr lang="en-US" altLang="en-US" sz="3500" b="1" smtClean="0">
                <a:solidFill>
                  <a:srgbClr val="9900CC"/>
                </a:solidFill>
              </a:rPr>
              <a:t>N</a:t>
            </a:r>
            <a:r>
              <a:rPr lang="en-US" altLang="en-US" sz="3500" b="1" smtClean="0"/>
              <a:t> : ] </a:t>
            </a:r>
            <a:r>
              <a:rPr lang="en-US" altLang="en-US" sz="4000" b="1" baseline="30000" smtClean="0"/>
              <a:t>-</a:t>
            </a:r>
          </a:p>
          <a:p>
            <a:pPr eaLnBrk="1" hangingPunct="1"/>
            <a:endParaRPr lang="en-US" altLang="en-US" smtClean="0"/>
          </a:p>
        </p:txBody>
      </p:sp>
      <p:sp>
        <p:nvSpPr>
          <p:cNvPr id="112645" name="Text Box 4"/>
          <p:cNvSpPr txBox="1">
            <a:spLocks noChangeArrowheads="1"/>
          </p:cNvSpPr>
          <p:nvPr/>
        </p:nvSpPr>
        <p:spPr bwMode="auto">
          <a:xfrm>
            <a:off x="2133600" y="4343400"/>
            <a:ext cx="6324600"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300" b="1"/>
          </a:p>
          <a:p>
            <a:pPr eaLnBrk="1" hangingPunct="1">
              <a:spcBef>
                <a:spcPct val="50000"/>
              </a:spcBef>
              <a:buFontTx/>
              <a:buNone/>
            </a:pPr>
            <a:r>
              <a:rPr lang="en-US" altLang="en-US" sz="2300" b="1">
                <a:solidFill>
                  <a:srgbClr val="FF0066"/>
                </a:solidFill>
              </a:rPr>
              <a:t>C = 4Ve-  </a:t>
            </a:r>
            <a:r>
              <a:rPr lang="en-US" altLang="en-US" sz="2300" b="1"/>
              <a:t>+</a:t>
            </a:r>
            <a:r>
              <a:rPr lang="en-US" altLang="en-US" sz="2300" b="1">
                <a:solidFill>
                  <a:srgbClr val="FF0066"/>
                </a:solidFill>
              </a:rPr>
              <a:t>  </a:t>
            </a:r>
            <a:r>
              <a:rPr lang="en-US" altLang="en-US" sz="2300" b="1">
                <a:solidFill>
                  <a:srgbClr val="9900CC"/>
                </a:solidFill>
              </a:rPr>
              <a:t>N = 5Ve- </a:t>
            </a:r>
            <a:r>
              <a:rPr lang="en-US" altLang="en-US" sz="2300" b="1"/>
              <a:t>+ 1e- for – chg = 10e- </a:t>
            </a:r>
            <a:endParaRPr lang="en-US" altLang="en-US" sz="2300" b="1">
              <a:solidFill>
                <a:srgbClr val="9900CC"/>
              </a:solidFill>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0045183-4AAF-4132-9310-FB82A53CECC5}" type="slidenum">
              <a:rPr lang="en-US" altLang="en-US" sz="1400" smtClean="0"/>
              <a:pPr>
                <a:spcBef>
                  <a:spcPct val="0"/>
                </a:spcBef>
                <a:buFontTx/>
                <a:buNone/>
              </a:pPr>
              <a:t>105</a:t>
            </a:fld>
            <a:endParaRPr lang="en-US" altLang="en-US" sz="1400" smtClean="0"/>
          </a:p>
        </p:txBody>
      </p:sp>
      <p:sp>
        <p:nvSpPr>
          <p:cNvPr id="113667" name="Rectangle 2"/>
          <p:cNvSpPr>
            <a:spLocks noGrp="1" noChangeArrowheads="1"/>
          </p:cNvSpPr>
          <p:nvPr>
            <p:ph type="body" idx="1"/>
          </p:nvPr>
        </p:nvSpPr>
        <p:spPr>
          <a:xfrm>
            <a:off x="457200" y="304800"/>
            <a:ext cx="8229600" cy="5821363"/>
          </a:xfrm>
        </p:spPr>
        <p:txBody>
          <a:bodyPr/>
          <a:lstStyle/>
          <a:p>
            <a:pPr eaLnBrk="1" hangingPunct="1">
              <a:buFontTx/>
              <a:buNone/>
            </a:pPr>
            <a:r>
              <a:rPr lang="en-US" altLang="en-US" smtClean="0"/>
              <a:t>2. Assign unshared e- to the atom they are bound to.</a:t>
            </a:r>
            <a:endParaRPr lang="en-US" altLang="en-US" sz="3900" b="1" baseline="30000" smtClean="0"/>
          </a:p>
          <a:p>
            <a:pPr lvl="2" eaLnBrk="1" hangingPunct="1">
              <a:buFontTx/>
              <a:buNone/>
            </a:pPr>
            <a:endParaRPr lang="en-US" altLang="en-US" sz="3500" b="1" baseline="30000" smtClean="0"/>
          </a:p>
          <a:p>
            <a:pPr lvl="2" eaLnBrk="1" hangingPunct="1">
              <a:buFontTx/>
              <a:buNone/>
            </a:pPr>
            <a:r>
              <a:rPr lang="en-US" altLang="en-US" sz="3500" b="1" smtClean="0"/>
              <a:t>                  [ </a:t>
            </a:r>
            <a:r>
              <a:rPr lang="en-US" altLang="en-US" sz="3500" b="1" smtClean="0">
                <a:solidFill>
                  <a:srgbClr val="FF0066"/>
                </a:solidFill>
              </a:rPr>
              <a:t>:</a:t>
            </a:r>
            <a:r>
              <a:rPr lang="en-US" altLang="en-US" sz="3500" b="1" smtClean="0"/>
              <a:t> </a:t>
            </a:r>
            <a:r>
              <a:rPr lang="en-US" altLang="en-US" sz="3500" b="1" smtClean="0">
                <a:solidFill>
                  <a:srgbClr val="FF0066"/>
                </a:solidFill>
              </a:rPr>
              <a:t>C</a:t>
            </a:r>
            <a:r>
              <a:rPr lang="en-US" altLang="en-US" sz="3500" b="1" smtClean="0"/>
              <a:t> </a:t>
            </a:r>
            <a:r>
              <a:rPr lang="el-GR" altLang="en-US" sz="3500" b="1" smtClean="0">
                <a:cs typeface="Arial" panose="020B0604020202020204" pitchFamily="34" charset="0"/>
              </a:rPr>
              <a:t>Ξ</a:t>
            </a:r>
            <a:r>
              <a:rPr lang="en-US" altLang="en-US" sz="3500" b="1" smtClean="0"/>
              <a:t> </a:t>
            </a:r>
            <a:r>
              <a:rPr lang="en-US" altLang="en-US" sz="3500" b="1" smtClean="0">
                <a:solidFill>
                  <a:srgbClr val="9900CC"/>
                </a:solidFill>
              </a:rPr>
              <a:t>N :</a:t>
            </a:r>
            <a:r>
              <a:rPr lang="en-US" altLang="en-US" sz="3500" b="1" smtClean="0"/>
              <a:t> ] </a:t>
            </a:r>
            <a:r>
              <a:rPr lang="en-US" altLang="en-US" sz="4000" b="1" baseline="30000" smtClean="0"/>
              <a:t>-</a:t>
            </a:r>
          </a:p>
          <a:p>
            <a:pPr lvl="2" eaLnBrk="1" hangingPunct="1">
              <a:buFontTx/>
              <a:buNone/>
            </a:pPr>
            <a:endParaRPr lang="en-US" altLang="en-US" sz="4000" b="1" baseline="30000" smtClean="0"/>
          </a:p>
          <a:p>
            <a:pPr eaLnBrk="1" hangingPunct="1">
              <a:spcBef>
                <a:spcPct val="50000"/>
              </a:spcBef>
              <a:buFontTx/>
              <a:buNone/>
            </a:pPr>
            <a:endParaRPr lang="en-US" altLang="en-US" b="1" smtClean="0">
              <a:solidFill>
                <a:srgbClr val="9900CC"/>
              </a:solidFill>
            </a:endParaRPr>
          </a:p>
          <a:p>
            <a:pPr lvl="2" eaLnBrk="1" hangingPunct="1">
              <a:buFontTx/>
              <a:buNone/>
            </a:pPr>
            <a:endParaRPr lang="en-US" altLang="en-US" sz="4000" b="1" smtClean="0"/>
          </a:p>
          <a:p>
            <a:pPr lvl="2" eaLnBrk="1" hangingPunct="1">
              <a:buFontTx/>
              <a:buNone/>
            </a:pPr>
            <a:endParaRPr lang="en-US" altLang="en-US" b="1" baseline="30000" smtClean="0"/>
          </a:p>
          <a:p>
            <a:pPr lvl="2" eaLnBrk="1" hangingPunct="1">
              <a:buFontTx/>
              <a:buNone/>
            </a:pPr>
            <a:endParaRPr lang="en-US" altLang="en-US" b="1" baseline="30000" smtClean="0"/>
          </a:p>
          <a:p>
            <a:pPr lvl="2" eaLnBrk="1" hangingPunct="1">
              <a:buFontTx/>
              <a:buNone/>
            </a:pPr>
            <a:endParaRPr lang="en-US" altLang="en-US" b="1" baseline="30000" smtClean="0"/>
          </a:p>
          <a:p>
            <a:pPr lvl="2" eaLnBrk="1" hangingPunct="1">
              <a:buFontTx/>
              <a:buNone/>
            </a:pPr>
            <a:endParaRPr lang="en-US" altLang="en-US" b="1" baseline="30000" smtClean="0"/>
          </a:p>
          <a:p>
            <a:pPr lvl="2" eaLnBrk="1" hangingPunct="1">
              <a:buFontTx/>
              <a:buNone/>
            </a:pPr>
            <a:endParaRPr lang="en-US" altLang="en-US" b="1" baseline="30000" smtClean="0"/>
          </a:p>
          <a:p>
            <a:pPr lvl="2" eaLnBrk="1" hangingPunct="1">
              <a:buFontTx/>
              <a:buNone/>
            </a:pPr>
            <a:endParaRPr lang="en-US" altLang="en-US" b="1" smtClean="0"/>
          </a:p>
        </p:txBody>
      </p:sp>
      <p:sp>
        <p:nvSpPr>
          <p:cNvPr id="113668" name="Line 3"/>
          <p:cNvSpPr>
            <a:spLocks noChangeShapeType="1"/>
          </p:cNvSpPr>
          <p:nvPr/>
        </p:nvSpPr>
        <p:spPr bwMode="auto">
          <a:xfrm flipV="1">
            <a:off x="3200400" y="2362200"/>
            <a:ext cx="762000" cy="7620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69" name="Line 4"/>
          <p:cNvSpPr>
            <a:spLocks noChangeShapeType="1"/>
          </p:cNvSpPr>
          <p:nvPr/>
        </p:nvSpPr>
        <p:spPr bwMode="auto">
          <a:xfrm flipH="1" flipV="1">
            <a:off x="5715000" y="2438400"/>
            <a:ext cx="838200" cy="762000"/>
          </a:xfrm>
          <a:prstGeom prst="line">
            <a:avLst/>
          </a:prstGeom>
          <a:noFill/>
          <a:ln w="952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670" name="Text Box 5"/>
          <p:cNvSpPr txBox="1">
            <a:spLocks noChangeArrowheads="1"/>
          </p:cNvSpPr>
          <p:nvPr/>
        </p:nvSpPr>
        <p:spPr bwMode="auto">
          <a:xfrm>
            <a:off x="304800" y="2765425"/>
            <a:ext cx="29718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solidFill>
                  <a:srgbClr val="FF0066"/>
                </a:solidFill>
              </a:rPr>
              <a:t>2 non-bonding e-</a:t>
            </a:r>
          </a:p>
        </p:txBody>
      </p:sp>
      <p:sp>
        <p:nvSpPr>
          <p:cNvPr id="113671" name="Text Box 6"/>
          <p:cNvSpPr txBox="1">
            <a:spLocks noChangeArrowheads="1"/>
          </p:cNvSpPr>
          <p:nvPr/>
        </p:nvSpPr>
        <p:spPr bwMode="auto">
          <a:xfrm>
            <a:off x="5867400" y="3276600"/>
            <a:ext cx="327660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solidFill>
                  <a:srgbClr val="9900CC"/>
                </a:solidFill>
              </a:rPr>
              <a:t>2 non-bonding e-</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B3ED313-C123-46C7-8EC8-FFAAD79CEAEC}" type="slidenum">
              <a:rPr lang="en-US" altLang="en-US" sz="1400" smtClean="0"/>
              <a:pPr>
                <a:spcBef>
                  <a:spcPct val="0"/>
                </a:spcBef>
                <a:buFontTx/>
                <a:buNone/>
              </a:pPr>
              <a:t>106</a:t>
            </a:fld>
            <a:endParaRPr lang="en-US" altLang="en-US" sz="1400" smtClean="0"/>
          </a:p>
        </p:txBody>
      </p:sp>
      <p:sp>
        <p:nvSpPr>
          <p:cNvPr id="114691" name="Rectangle 2"/>
          <p:cNvSpPr>
            <a:spLocks noGrp="1" noChangeArrowheads="1"/>
          </p:cNvSpPr>
          <p:nvPr>
            <p:ph type="body" idx="1"/>
          </p:nvPr>
        </p:nvSpPr>
        <p:spPr>
          <a:xfrm>
            <a:off x="457200" y="457200"/>
            <a:ext cx="8229600" cy="5668963"/>
          </a:xfrm>
        </p:spPr>
        <p:txBody>
          <a:bodyPr/>
          <a:lstStyle/>
          <a:p>
            <a:pPr eaLnBrk="1" hangingPunct="1">
              <a:buFontTx/>
              <a:buNone/>
            </a:pPr>
            <a:r>
              <a:rPr lang="en-US" altLang="en-US" smtClean="0"/>
              <a:t>3. Half of the bonding e- are assigned to each atom. </a:t>
            </a:r>
          </a:p>
          <a:p>
            <a:pPr eaLnBrk="1" hangingPunct="1">
              <a:buFontTx/>
              <a:buNone/>
            </a:pPr>
            <a:endParaRPr lang="en-US" altLang="en-US" smtClean="0"/>
          </a:p>
          <a:p>
            <a:pPr eaLnBrk="1" hangingPunct="1">
              <a:buFontTx/>
              <a:buNone/>
            </a:pPr>
            <a:endParaRPr lang="en-US" altLang="en-US" smtClean="0"/>
          </a:p>
          <a:p>
            <a:pPr lvl="2" algn="ctr" eaLnBrk="1" hangingPunct="1">
              <a:buFontTx/>
              <a:buNone/>
            </a:pPr>
            <a:r>
              <a:rPr lang="en-US" altLang="en-US" sz="3500" b="1" smtClean="0"/>
              <a:t>[ </a:t>
            </a:r>
            <a:r>
              <a:rPr lang="en-US" altLang="en-US" sz="3500" b="1" smtClean="0">
                <a:solidFill>
                  <a:srgbClr val="FF0066"/>
                </a:solidFill>
              </a:rPr>
              <a:t>:</a:t>
            </a:r>
            <a:r>
              <a:rPr lang="en-US" altLang="en-US" sz="3500" b="1" smtClean="0"/>
              <a:t> </a:t>
            </a:r>
            <a:r>
              <a:rPr lang="en-US" altLang="en-US" sz="3500" b="1" smtClean="0">
                <a:solidFill>
                  <a:srgbClr val="FF0066"/>
                </a:solidFill>
              </a:rPr>
              <a:t>C</a:t>
            </a:r>
            <a:r>
              <a:rPr lang="en-US" altLang="en-US" sz="3500" b="1" smtClean="0"/>
              <a:t> </a:t>
            </a:r>
            <a:r>
              <a:rPr lang="el-GR" altLang="en-US" sz="3500" b="1" smtClean="0">
                <a:solidFill>
                  <a:srgbClr val="FF6600"/>
                </a:solidFill>
                <a:cs typeface="Arial" panose="020B0604020202020204" pitchFamily="34" charset="0"/>
              </a:rPr>
              <a:t>Ξ</a:t>
            </a:r>
            <a:r>
              <a:rPr lang="en-US" altLang="en-US" sz="3500" b="1" smtClean="0"/>
              <a:t> </a:t>
            </a:r>
            <a:r>
              <a:rPr lang="en-US" altLang="en-US" sz="3500" b="1" smtClean="0">
                <a:solidFill>
                  <a:srgbClr val="9900CC"/>
                </a:solidFill>
              </a:rPr>
              <a:t>N :</a:t>
            </a:r>
            <a:r>
              <a:rPr lang="en-US" altLang="en-US" sz="3500" b="1" smtClean="0"/>
              <a:t> ] </a:t>
            </a:r>
            <a:r>
              <a:rPr lang="en-US" altLang="en-US" sz="4000" b="1" baseline="30000" smtClean="0"/>
              <a:t>-</a:t>
            </a:r>
          </a:p>
          <a:p>
            <a:pPr algn="ctr" eaLnBrk="1" hangingPunct="1">
              <a:buFontTx/>
              <a:buNone/>
            </a:pPr>
            <a:endParaRPr lang="en-US" altLang="en-US" smtClean="0"/>
          </a:p>
        </p:txBody>
      </p:sp>
      <p:sp>
        <p:nvSpPr>
          <p:cNvPr id="114692" name="Text Box 3"/>
          <p:cNvSpPr txBox="1">
            <a:spLocks noChangeArrowheads="1"/>
          </p:cNvSpPr>
          <p:nvPr/>
        </p:nvSpPr>
        <p:spPr bwMode="auto">
          <a:xfrm>
            <a:off x="533400" y="2765425"/>
            <a:ext cx="2743200"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solidFill>
                  <a:srgbClr val="FF0066"/>
                </a:solidFill>
              </a:rPr>
              <a:t>2 non-bonding e-</a:t>
            </a:r>
          </a:p>
          <a:p>
            <a:pPr eaLnBrk="1" hangingPunct="1">
              <a:spcBef>
                <a:spcPct val="50000"/>
              </a:spcBef>
              <a:buFontTx/>
              <a:buNone/>
            </a:pPr>
            <a:r>
              <a:rPr lang="en-US" altLang="en-US" sz="2500" b="1">
                <a:solidFill>
                  <a:srgbClr val="FF6600"/>
                </a:solidFill>
              </a:rPr>
              <a:t>6e- in triple bond/2 = 3 </a:t>
            </a:r>
          </a:p>
        </p:txBody>
      </p:sp>
      <p:sp>
        <p:nvSpPr>
          <p:cNvPr id="114693" name="Text Box 4"/>
          <p:cNvSpPr txBox="1">
            <a:spLocks noChangeArrowheads="1"/>
          </p:cNvSpPr>
          <p:nvPr/>
        </p:nvSpPr>
        <p:spPr bwMode="auto">
          <a:xfrm>
            <a:off x="6400800" y="2971800"/>
            <a:ext cx="2743200" cy="180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solidFill>
                  <a:srgbClr val="9900CC"/>
                </a:solidFill>
              </a:rPr>
              <a:t>2 non-bonding e-</a:t>
            </a:r>
          </a:p>
          <a:p>
            <a:pPr eaLnBrk="1" hangingPunct="1">
              <a:spcBef>
                <a:spcPct val="50000"/>
              </a:spcBef>
              <a:buFontTx/>
              <a:buNone/>
            </a:pPr>
            <a:r>
              <a:rPr lang="en-US" altLang="en-US" sz="2500" b="1">
                <a:solidFill>
                  <a:srgbClr val="FF6600"/>
                </a:solidFill>
              </a:rPr>
              <a:t>6e- in triple bond/2 = 3 </a:t>
            </a:r>
          </a:p>
        </p:txBody>
      </p:sp>
      <p:sp>
        <p:nvSpPr>
          <p:cNvPr id="114694" name="Line 5"/>
          <p:cNvSpPr>
            <a:spLocks noChangeShapeType="1"/>
          </p:cNvSpPr>
          <p:nvPr/>
        </p:nvSpPr>
        <p:spPr bwMode="auto">
          <a:xfrm flipV="1">
            <a:off x="2667000" y="3352800"/>
            <a:ext cx="2057400" cy="9906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695" name="Line 6"/>
          <p:cNvSpPr>
            <a:spLocks noChangeShapeType="1"/>
          </p:cNvSpPr>
          <p:nvPr/>
        </p:nvSpPr>
        <p:spPr bwMode="auto">
          <a:xfrm flipH="1" flipV="1">
            <a:off x="5105400" y="3352800"/>
            <a:ext cx="1143000" cy="1066800"/>
          </a:xfrm>
          <a:prstGeom prst="line">
            <a:avLst/>
          </a:prstGeom>
          <a:noFill/>
          <a:ln w="9525">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6642F2B-103A-4ED9-BF8C-5CB4DD7C0F69}" type="slidenum">
              <a:rPr lang="en-US" altLang="en-US" sz="1400" smtClean="0"/>
              <a:pPr>
                <a:spcBef>
                  <a:spcPct val="0"/>
                </a:spcBef>
                <a:buFontTx/>
                <a:buNone/>
              </a:pPr>
              <a:t>107</a:t>
            </a:fld>
            <a:endParaRPr lang="en-US" altLang="en-US" sz="1400" smtClean="0"/>
          </a:p>
        </p:txBody>
      </p:sp>
      <p:sp>
        <p:nvSpPr>
          <p:cNvPr id="115715" name="Rectangle 2"/>
          <p:cNvSpPr>
            <a:spLocks noChangeArrowheads="1"/>
          </p:cNvSpPr>
          <p:nvPr/>
        </p:nvSpPr>
        <p:spPr bwMode="auto">
          <a:xfrm>
            <a:off x="457200" y="304800"/>
            <a:ext cx="8229600" cy="582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a:t>4. Apply the FC equation.</a:t>
            </a:r>
          </a:p>
          <a:p>
            <a:pPr eaLnBrk="1" hangingPunct="1">
              <a:buFontTx/>
              <a:buNone/>
            </a:pPr>
            <a:endParaRPr lang="en-US" altLang="en-US"/>
          </a:p>
          <a:p>
            <a:pPr eaLnBrk="1" hangingPunct="1">
              <a:buFontTx/>
              <a:buNone/>
            </a:pPr>
            <a:endParaRPr lang="en-US" altLang="en-US" sz="4400" b="1" baseline="30000"/>
          </a:p>
          <a:p>
            <a:pPr eaLnBrk="1" hangingPunct="1">
              <a:buFontTx/>
              <a:buNone/>
            </a:pPr>
            <a:endParaRPr lang="en-US" altLang="en-US" sz="4400" b="1" baseline="30000"/>
          </a:p>
          <a:p>
            <a:pPr lvl="2" eaLnBrk="1" hangingPunct="1">
              <a:buFontTx/>
              <a:buNone/>
            </a:pPr>
            <a:r>
              <a:rPr lang="en-US" altLang="en-US" sz="3500" b="1"/>
              <a:t>                  [ </a:t>
            </a:r>
            <a:r>
              <a:rPr lang="en-US" altLang="en-US" sz="3500" b="1">
                <a:solidFill>
                  <a:srgbClr val="FF0066"/>
                </a:solidFill>
              </a:rPr>
              <a:t>:</a:t>
            </a:r>
            <a:r>
              <a:rPr lang="en-US" altLang="en-US" sz="3500" b="1"/>
              <a:t> </a:t>
            </a:r>
            <a:r>
              <a:rPr lang="en-US" altLang="en-US" sz="3500" b="1">
                <a:solidFill>
                  <a:srgbClr val="FF0066"/>
                </a:solidFill>
              </a:rPr>
              <a:t>C</a:t>
            </a:r>
            <a:r>
              <a:rPr lang="en-US" altLang="en-US" sz="3500" b="1"/>
              <a:t> </a:t>
            </a:r>
            <a:r>
              <a:rPr lang="el-GR" altLang="en-US" sz="3500" b="1">
                <a:solidFill>
                  <a:srgbClr val="FF6600"/>
                </a:solidFill>
                <a:cs typeface="Arial" panose="020B0604020202020204" pitchFamily="34" charset="0"/>
              </a:rPr>
              <a:t>Ξ</a:t>
            </a:r>
            <a:r>
              <a:rPr lang="en-US" altLang="en-US" sz="3500" b="1"/>
              <a:t> </a:t>
            </a:r>
            <a:r>
              <a:rPr lang="en-US" altLang="en-US" sz="3500" b="1">
                <a:solidFill>
                  <a:srgbClr val="9900CC"/>
                </a:solidFill>
              </a:rPr>
              <a:t>N :</a:t>
            </a:r>
            <a:r>
              <a:rPr lang="en-US" altLang="en-US" sz="3500" b="1"/>
              <a:t> ] </a:t>
            </a:r>
            <a:r>
              <a:rPr lang="en-US" altLang="en-US" sz="4000" b="1" baseline="30000"/>
              <a:t>-</a:t>
            </a:r>
          </a:p>
          <a:p>
            <a:pPr lvl="2" eaLnBrk="1" hangingPunct="1">
              <a:buFontTx/>
              <a:buNone/>
            </a:pPr>
            <a:endParaRPr lang="en-US" altLang="en-US" sz="4000" b="1" baseline="30000"/>
          </a:p>
          <a:p>
            <a:pPr lvl="2" eaLnBrk="1" hangingPunct="1">
              <a:buFontTx/>
              <a:buNone/>
            </a:pPr>
            <a:endParaRPr lang="en-US" altLang="en-US" sz="4000" b="1"/>
          </a:p>
          <a:p>
            <a:pPr lvl="2" eaLnBrk="1" hangingPunct="1">
              <a:buFontTx/>
              <a:buNone/>
            </a:pPr>
            <a:endParaRPr lang="en-US" altLang="en-US" b="1" baseline="30000"/>
          </a:p>
          <a:p>
            <a:pPr lvl="2" eaLnBrk="1" hangingPunct="1">
              <a:buFontTx/>
              <a:buNone/>
            </a:pPr>
            <a:endParaRPr lang="en-US" altLang="en-US" b="1" baseline="30000"/>
          </a:p>
          <a:p>
            <a:pPr lvl="2" eaLnBrk="1" hangingPunct="1">
              <a:buFontTx/>
              <a:buNone/>
            </a:pPr>
            <a:endParaRPr lang="en-US" altLang="en-US" b="1" baseline="30000"/>
          </a:p>
          <a:p>
            <a:pPr lvl="2" eaLnBrk="1" hangingPunct="1">
              <a:buFontTx/>
              <a:buNone/>
            </a:pPr>
            <a:endParaRPr lang="en-US" altLang="en-US" b="1" baseline="30000"/>
          </a:p>
          <a:p>
            <a:pPr lvl="2" eaLnBrk="1" hangingPunct="1">
              <a:buFontTx/>
              <a:buNone/>
            </a:pPr>
            <a:endParaRPr lang="en-US" altLang="en-US" b="1" baseline="30000"/>
          </a:p>
          <a:p>
            <a:pPr lvl="2" eaLnBrk="1" hangingPunct="1">
              <a:buFontTx/>
              <a:buNone/>
            </a:pPr>
            <a:endParaRPr lang="en-US" altLang="en-US" b="1"/>
          </a:p>
        </p:txBody>
      </p:sp>
      <p:sp>
        <p:nvSpPr>
          <p:cNvPr id="115716" name="Line 3"/>
          <p:cNvSpPr>
            <a:spLocks noChangeShapeType="1"/>
          </p:cNvSpPr>
          <p:nvPr/>
        </p:nvSpPr>
        <p:spPr bwMode="auto">
          <a:xfrm flipV="1">
            <a:off x="2895600" y="3200400"/>
            <a:ext cx="1219200" cy="7620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7" name="Line 4"/>
          <p:cNvSpPr>
            <a:spLocks noChangeShapeType="1"/>
          </p:cNvSpPr>
          <p:nvPr/>
        </p:nvSpPr>
        <p:spPr bwMode="auto">
          <a:xfrm flipH="1" flipV="1">
            <a:off x="5181600" y="3352800"/>
            <a:ext cx="838200" cy="457200"/>
          </a:xfrm>
          <a:prstGeom prst="line">
            <a:avLst/>
          </a:prstGeom>
          <a:noFill/>
          <a:ln w="952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5718" name="Text Box 5"/>
          <p:cNvSpPr txBox="1">
            <a:spLocks noChangeArrowheads="1"/>
          </p:cNvSpPr>
          <p:nvPr/>
        </p:nvSpPr>
        <p:spPr bwMode="auto">
          <a:xfrm>
            <a:off x="0" y="3429000"/>
            <a:ext cx="373380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solidFill>
                  <a:srgbClr val="FF0066"/>
                </a:solidFill>
              </a:rPr>
              <a:t>2 non-bonding e-</a:t>
            </a:r>
          </a:p>
          <a:p>
            <a:pPr eaLnBrk="1" hangingPunct="1">
              <a:spcBef>
                <a:spcPct val="50000"/>
              </a:spcBef>
              <a:buFontTx/>
              <a:buNone/>
            </a:pPr>
            <a:r>
              <a:rPr lang="en-US" altLang="en-US" sz="2500" b="1">
                <a:solidFill>
                  <a:srgbClr val="FF6600"/>
                </a:solidFill>
              </a:rPr>
              <a:t>6e- in triple bond/2 = 3 </a:t>
            </a:r>
          </a:p>
          <a:p>
            <a:pPr eaLnBrk="1" hangingPunct="1">
              <a:spcBef>
                <a:spcPct val="50000"/>
              </a:spcBef>
              <a:buFontTx/>
              <a:buNone/>
            </a:pPr>
            <a:r>
              <a:rPr lang="en-US" altLang="en-US" sz="2500" b="1">
                <a:solidFill>
                  <a:srgbClr val="FF6600"/>
                </a:solidFill>
              </a:rPr>
              <a:t>3</a:t>
            </a:r>
            <a:r>
              <a:rPr lang="en-US" altLang="en-US" sz="2500" b="1"/>
              <a:t> + </a:t>
            </a:r>
            <a:r>
              <a:rPr lang="en-US" altLang="en-US" sz="2500" b="1">
                <a:solidFill>
                  <a:srgbClr val="FF0066"/>
                </a:solidFill>
              </a:rPr>
              <a:t>2</a:t>
            </a:r>
            <a:r>
              <a:rPr lang="en-US" altLang="en-US" sz="2500" b="1"/>
              <a:t> = </a:t>
            </a:r>
            <a:r>
              <a:rPr lang="en-US" altLang="en-US" sz="2500" b="1">
                <a:solidFill>
                  <a:schemeClr val="folHlink"/>
                </a:solidFill>
              </a:rPr>
              <a:t>5</a:t>
            </a:r>
            <a:r>
              <a:rPr lang="en-US" altLang="en-US" sz="2500" b="1"/>
              <a:t> e- in Lewis </a:t>
            </a:r>
          </a:p>
          <a:p>
            <a:pPr eaLnBrk="1" hangingPunct="1">
              <a:spcBef>
                <a:spcPct val="50000"/>
              </a:spcBef>
              <a:buFontTx/>
              <a:buNone/>
            </a:pPr>
            <a:r>
              <a:rPr lang="en-US" altLang="en-US" sz="2500" b="1"/>
              <a:t>C = 4Ve-</a:t>
            </a:r>
          </a:p>
          <a:p>
            <a:pPr eaLnBrk="1" hangingPunct="1">
              <a:spcBef>
                <a:spcPct val="50000"/>
              </a:spcBef>
              <a:buFontTx/>
              <a:buNone/>
            </a:pPr>
            <a:r>
              <a:rPr lang="en-US" altLang="en-US" sz="2500" b="1">
                <a:solidFill>
                  <a:srgbClr val="0000FF"/>
                </a:solidFill>
              </a:rPr>
              <a:t>FC for C =</a:t>
            </a:r>
            <a:r>
              <a:rPr lang="en-US" altLang="en-US" sz="2500" b="1"/>
              <a:t> 4 – </a:t>
            </a:r>
            <a:r>
              <a:rPr lang="en-US" altLang="en-US" sz="2500" b="1">
                <a:solidFill>
                  <a:schemeClr val="folHlink"/>
                </a:solidFill>
              </a:rPr>
              <a:t>5</a:t>
            </a:r>
            <a:r>
              <a:rPr lang="en-US" altLang="en-US" sz="2500" b="1"/>
              <a:t> </a:t>
            </a:r>
            <a:r>
              <a:rPr lang="en-US" altLang="en-US" sz="2500" b="1">
                <a:solidFill>
                  <a:srgbClr val="0000FF"/>
                </a:solidFill>
              </a:rPr>
              <a:t>=</a:t>
            </a:r>
            <a:r>
              <a:rPr lang="en-US" altLang="en-US" sz="2500" b="1"/>
              <a:t> </a:t>
            </a:r>
            <a:r>
              <a:rPr lang="en-US" altLang="en-US" sz="2500" b="1">
                <a:solidFill>
                  <a:srgbClr val="0000FF"/>
                </a:solidFill>
              </a:rPr>
              <a:t>-1</a:t>
            </a:r>
            <a:r>
              <a:rPr lang="en-US" altLang="en-US" sz="2500" b="1"/>
              <a:t> </a:t>
            </a:r>
          </a:p>
        </p:txBody>
      </p:sp>
      <p:sp>
        <p:nvSpPr>
          <p:cNvPr id="115719" name="Text Box 6"/>
          <p:cNvSpPr txBox="1">
            <a:spLocks noChangeArrowheads="1"/>
          </p:cNvSpPr>
          <p:nvPr/>
        </p:nvSpPr>
        <p:spPr bwMode="auto">
          <a:xfrm>
            <a:off x="6019800" y="2438400"/>
            <a:ext cx="3124200" cy="352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500" b="1">
                <a:solidFill>
                  <a:srgbClr val="9900CC"/>
                </a:solidFill>
              </a:rPr>
              <a:t>  2 non-bonding e-</a:t>
            </a:r>
          </a:p>
          <a:p>
            <a:pPr eaLnBrk="1" hangingPunct="1">
              <a:spcBef>
                <a:spcPct val="50000"/>
              </a:spcBef>
              <a:buFontTx/>
              <a:buNone/>
            </a:pPr>
            <a:r>
              <a:rPr lang="en-US" altLang="en-US" sz="2500" b="1">
                <a:solidFill>
                  <a:srgbClr val="FF6600"/>
                </a:solidFill>
              </a:rPr>
              <a:t>6e- in triple bond/2 = 3 </a:t>
            </a:r>
          </a:p>
          <a:p>
            <a:pPr eaLnBrk="1" hangingPunct="1">
              <a:spcBef>
                <a:spcPct val="50000"/>
              </a:spcBef>
              <a:buFontTx/>
              <a:buNone/>
            </a:pPr>
            <a:r>
              <a:rPr lang="en-US" altLang="en-US" sz="2500" b="1">
                <a:solidFill>
                  <a:srgbClr val="FF6600"/>
                </a:solidFill>
              </a:rPr>
              <a:t>3</a:t>
            </a:r>
            <a:r>
              <a:rPr lang="en-US" altLang="en-US" sz="2500" b="1"/>
              <a:t> + </a:t>
            </a:r>
            <a:r>
              <a:rPr lang="en-US" altLang="en-US" sz="2500" b="1">
                <a:solidFill>
                  <a:srgbClr val="9900CC"/>
                </a:solidFill>
              </a:rPr>
              <a:t>2</a:t>
            </a:r>
            <a:r>
              <a:rPr lang="en-US" altLang="en-US" sz="2500" b="1"/>
              <a:t> = </a:t>
            </a:r>
            <a:r>
              <a:rPr lang="en-US" altLang="en-US" sz="2500" b="1">
                <a:solidFill>
                  <a:schemeClr val="folHlink"/>
                </a:solidFill>
              </a:rPr>
              <a:t>5</a:t>
            </a:r>
            <a:r>
              <a:rPr lang="en-US" altLang="en-US" sz="2500" b="1"/>
              <a:t> e- in Lewis </a:t>
            </a:r>
          </a:p>
          <a:p>
            <a:pPr eaLnBrk="1" hangingPunct="1">
              <a:spcBef>
                <a:spcPct val="50000"/>
              </a:spcBef>
              <a:buFontTx/>
              <a:buNone/>
            </a:pPr>
            <a:r>
              <a:rPr lang="en-US" altLang="en-US" sz="2500" b="1"/>
              <a:t>N = 5Ve-</a:t>
            </a:r>
          </a:p>
          <a:p>
            <a:pPr eaLnBrk="1" hangingPunct="1">
              <a:spcBef>
                <a:spcPct val="50000"/>
              </a:spcBef>
              <a:buFontTx/>
              <a:buNone/>
            </a:pPr>
            <a:r>
              <a:rPr lang="en-US" altLang="en-US" sz="2500" b="1">
                <a:solidFill>
                  <a:srgbClr val="0000FF"/>
                </a:solidFill>
              </a:rPr>
              <a:t>FC for N =</a:t>
            </a:r>
            <a:r>
              <a:rPr lang="en-US" altLang="en-US" sz="2500" b="1"/>
              <a:t> 5 – </a:t>
            </a:r>
            <a:r>
              <a:rPr lang="en-US" altLang="en-US" sz="2500" b="1">
                <a:solidFill>
                  <a:schemeClr val="folHlink"/>
                </a:solidFill>
              </a:rPr>
              <a:t>5</a:t>
            </a:r>
            <a:r>
              <a:rPr lang="en-US" altLang="en-US" sz="2500" b="1"/>
              <a:t> </a:t>
            </a:r>
            <a:r>
              <a:rPr lang="en-US" altLang="en-US" sz="2500" b="1">
                <a:solidFill>
                  <a:srgbClr val="0000FF"/>
                </a:solidFill>
              </a:rPr>
              <a:t>= 0</a:t>
            </a:r>
            <a:r>
              <a:rPr lang="en-US" altLang="en-US" sz="2500" b="1"/>
              <a:t> </a:t>
            </a:r>
          </a:p>
        </p:txBody>
      </p:sp>
      <p:sp>
        <p:nvSpPr>
          <p:cNvPr id="115720" name="Text Box 7"/>
          <p:cNvSpPr txBox="1">
            <a:spLocks noChangeArrowheads="1"/>
          </p:cNvSpPr>
          <p:nvPr/>
        </p:nvSpPr>
        <p:spPr bwMode="auto">
          <a:xfrm>
            <a:off x="533400" y="990600"/>
            <a:ext cx="8001000" cy="96996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b="1">
                <a:solidFill>
                  <a:srgbClr val="0000FF"/>
                </a:solidFill>
              </a:rPr>
              <a:t>Formal Charge =</a:t>
            </a:r>
          </a:p>
          <a:p>
            <a:pPr eaLnBrk="1" hangingPunct="1">
              <a:spcBef>
                <a:spcPct val="50000"/>
              </a:spcBef>
              <a:buFontTx/>
              <a:buNone/>
            </a:pPr>
            <a:r>
              <a:rPr lang="en-US" altLang="en-US" sz="2300" b="1">
                <a:solidFill>
                  <a:srgbClr val="0000FF"/>
                </a:solidFill>
              </a:rPr>
              <a:t> (# Ve-) – (# non-bonding e-  +  ½ # bonding e-)</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CB1F33A-03D6-4FA2-B93D-D3B6E47AEA60}" type="slidenum">
              <a:rPr lang="en-US" altLang="en-US" sz="1400" smtClean="0"/>
              <a:pPr>
                <a:spcBef>
                  <a:spcPct val="0"/>
                </a:spcBef>
                <a:buFontTx/>
                <a:buNone/>
              </a:pPr>
              <a:t>108</a:t>
            </a:fld>
            <a:endParaRPr lang="en-US" altLang="en-US" sz="1400" smtClean="0"/>
          </a:p>
        </p:txBody>
      </p:sp>
      <p:sp>
        <p:nvSpPr>
          <p:cNvPr id="116739" name="Rectangle 2"/>
          <p:cNvSpPr>
            <a:spLocks noGrp="1" noChangeArrowheads="1"/>
          </p:cNvSpPr>
          <p:nvPr>
            <p:ph type="body" idx="1"/>
          </p:nvPr>
        </p:nvSpPr>
        <p:spPr>
          <a:xfrm>
            <a:off x="457200" y="457200"/>
            <a:ext cx="8229600" cy="5668963"/>
          </a:xfrm>
        </p:spPr>
        <p:txBody>
          <a:bodyPr/>
          <a:lstStyle/>
          <a:p>
            <a:pPr eaLnBrk="1" hangingPunct="1"/>
            <a:r>
              <a:rPr lang="en-US" altLang="en-US" smtClean="0"/>
              <a:t>5. Repeat this process with each possible Lewis Structure for that molecule (aka resonance structure).</a:t>
            </a:r>
          </a:p>
          <a:p>
            <a:pPr eaLnBrk="1" hangingPunct="1"/>
            <a:endParaRPr lang="en-US" altLang="en-US" smtClean="0"/>
          </a:p>
          <a:p>
            <a:pPr eaLnBrk="1" hangingPunct="1"/>
            <a:r>
              <a:rPr lang="en-US" altLang="en-US" smtClean="0"/>
              <a:t>Question: How many resonance structures are there for NCS</a:t>
            </a:r>
            <a:r>
              <a:rPr lang="en-US" altLang="en-US" baseline="30000" smtClean="0"/>
              <a:t>-</a:t>
            </a:r>
            <a:endParaRPr lang="en-US" altLang="en-US"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6C7B87-ACD5-480B-9F25-25EA7BA5FFEC}" type="slidenum">
              <a:rPr lang="en-US" altLang="en-US" sz="1400" smtClean="0"/>
              <a:pPr>
                <a:spcBef>
                  <a:spcPct val="0"/>
                </a:spcBef>
                <a:buFontTx/>
                <a:buNone/>
              </a:pPr>
              <a:t>109</a:t>
            </a:fld>
            <a:endParaRPr lang="en-US" altLang="en-US" sz="1400" smtClean="0"/>
          </a:p>
        </p:txBody>
      </p:sp>
      <p:pic>
        <p:nvPicPr>
          <p:cNvPr id="117763" name="Picture 2" descr="Image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6143625"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4" name="Text Box 3"/>
          <p:cNvSpPr txBox="1">
            <a:spLocks noChangeArrowheads="1"/>
          </p:cNvSpPr>
          <p:nvPr/>
        </p:nvSpPr>
        <p:spPr bwMode="auto">
          <a:xfrm>
            <a:off x="0" y="1447800"/>
            <a:ext cx="71628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117765" name="Text Box 4"/>
          <p:cNvSpPr txBox="1">
            <a:spLocks noChangeArrowheads="1"/>
          </p:cNvSpPr>
          <p:nvPr/>
        </p:nvSpPr>
        <p:spPr bwMode="auto">
          <a:xfrm>
            <a:off x="0" y="1219200"/>
            <a:ext cx="7848600" cy="243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117766" name="Text Box 5"/>
          <p:cNvSpPr txBox="1">
            <a:spLocks noChangeArrowheads="1"/>
          </p:cNvSpPr>
          <p:nvPr/>
        </p:nvSpPr>
        <p:spPr bwMode="auto">
          <a:xfrm>
            <a:off x="228600" y="1295400"/>
            <a:ext cx="7239000" cy="2428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t>Ve-      5        4            6                           5          4            6   </a:t>
            </a:r>
          </a:p>
          <a:p>
            <a:pPr eaLnBrk="1" hangingPunct="1">
              <a:spcBef>
                <a:spcPct val="0"/>
              </a:spcBef>
              <a:buFontTx/>
              <a:buNone/>
            </a:pPr>
            <a:r>
              <a:rPr lang="en-US" altLang="en-US" sz="1800" b="1"/>
              <a:t> -          </a:t>
            </a:r>
            <a:r>
              <a:rPr lang="en-US" altLang="en-US" sz="1800" b="1">
                <a:solidFill>
                  <a:srgbClr val="008000"/>
                </a:solidFill>
              </a:rPr>
              <a:t>5       4            7                           6           4             6</a:t>
            </a:r>
            <a:r>
              <a:rPr lang="en-US" altLang="en-US" sz="1800" b="1"/>
              <a:t>           __________________________________________________</a:t>
            </a:r>
          </a:p>
          <a:p>
            <a:pPr eaLnBrk="1" hangingPunct="1">
              <a:spcBef>
                <a:spcPct val="0"/>
              </a:spcBef>
              <a:buFontTx/>
              <a:buNone/>
            </a:pPr>
            <a:r>
              <a:rPr lang="en-US" altLang="en-US" sz="1800" b="1"/>
              <a:t>          </a:t>
            </a:r>
            <a:r>
              <a:rPr lang="en-US" altLang="en-US" sz="1800" b="1">
                <a:solidFill>
                  <a:srgbClr val="0000FF"/>
                </a:solidFill>
              </a:rPr>
              <a:t>0         0           -1                            -1           0           0</a:t>
            </a:r>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117767" name="Text Box 6"/>
          <p:cNvSpPr txBox="1">
            <a:spLocks noChangeArrowheads="1"/>
          </p:cNvSpPr>
          <p:nvPr/>
        </p:nvSpPr>
        <p:spPr bwMode="auto">
          <a:xfrm>
            <a:off x="990600" y="2590800"/>
            <a:ext cx="57912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117768" name="Text Box 7"/>
          <p:cNvSpPr txBox="1">
            <a:spLocks noChangeArrowheads="1"/>
          </p:cNvSpPr>
          <p:nvPr/>
        </p:nvSpPr>
        <p:spPr bwMode="auto">
          <a:xfrm>
            <a:off x="914400" y="2819400"/>
            <a:ext cx="6019800"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solidFill>
                  <a:schemeClr val="bg1"/>
                </a:solidFill>
              </a:rPr>
              <a:t>d</a:t>
            </a:r>
          </a:p>
          <a:p>
            <a:pPr eaLnBrk="1" hangingPunct="1">
              <a:spcBef>
                <a:spcPct val="50000"/>
              </a:spcBef>
              <a:buFontTx/>
              <a:buNone/>
            </a:pPr>
            <a:r>
              <a:rPr lang="en-US" altLang="en-US" sz="1800">
                <a:solidFill>
                  <a:schemeClr val="bg1"/>
                </a:solidFill>
              </a:rPr>
              <a:t>d</a:t>
            </a:r>
          </a:p>
          <a:p>
            <a:pPr eaLnBrk="1" hangingPunct="1">
              <a:spcBef>
                <a:spcPct val="50000"/>
              </a:spcBef>
              <a:buFontTx/>
              <a:buNone/>
            </a:pPr>
            <a:r>
              <a:rPr lang="en-US" altLang="en-US" sz="1800">
                <a:solidFill>
                  <a:schemeClr val="bg1"/>
                </a:solidFill>
              </a:rPr>
              <a:t>d</a:t>
            </a:r>
          </a:p>
          <a:p>
            <a:pPr eaLnBrk="1" hangingPunct="1">
              <a:spcBef>
                <a:spcPct val="50000"/>
              </a:spcBef>
              <a:buFontTx/>
              <a:buNone/>
            </a:pPr>
            <a:r>
              <a:rPr lang="en-US" altLang="en-US" sz="1800">
                <a:solidFill>
                  <a:schemeClr val="bg1"/>
                </a:solidFill>
              </a:rPr>
              <a:t>d</a:t>
            </a:r>
          </a:p>
          <a:p>
            <a:pPr eaLnBrk="1" hangingPunct="1">
              <a:spcBef>
                <a:spcPct val="50000"/>
              </a:spcBef>
              <a:buFontTx/>
              <a:buNone/>
            </a:pPr>
            <a:r>
              <a:rPr lang="en-US" altLang="en-US" sz="1800">
                <a:solidFill>
                  <a:schemeClr val="bg1"/>
                </a:solidFill>
              </a:rPr>
              <a:t>d</a:t>
            </a:r>
          </a:p>
        </p:txBody>
      </p:sp>
      <p:sp>
        <p:nvSpPr>
          <p:cNvPr id="117769" name="Text Box 8"/>
          <p:cNvSpPr txBox="1">
            <a:spLocks noChangeArrowheads="1"/>
          </p:cNvSpPr>
          <p:nvPr/>
        </p:nvSpPr>
        <p:spPr bwMode="auto">
          <a:xfrm>
            <a:off x="457200" y="4419600"/>
            <a:ext cx="39624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117770" name="Text Box 9"/>
          <p:cNvSpPr txBox="1">
            <a:spLocks noChangeArrowheads="1"/>
          </p:cNvSpPr>
          <p:nvPr/>
        </p:nvSpPr>
        <p:spPr bwMode="auto">
          <a:xfrm>
            <a:off x="3276600" y="5181600"/>
            <a:ext cx="8077200" cy="279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Ve-             5        4            6</a:t>
            </a:r>
          </a:p>
          <a:p>
            <a:pPr eaLnBrk="1" hangingPunct="1">
              <a:spcBef>
                <a:spcPct val="50000"/>
              </a:spcBef>
              <a:buFontTx/>
              <a:buNone/>
            </a:pPr>
            <a:r>
              <a:rPr lang="en-US" altLang="en-US" sz="2000" b="1"/>
              <a:t> -                </a:t>
            </a:r>
            <a:r>
              <a:rPr lang="en-US" altLang="en-US" sz="2000" b="1">
                <a:solidFill>
                  <a:srgbClr val="008000"/>
                </a:solidFill>
              </a:rPr>
              <a:t> 7        4            5                    </a:t>
            </a:r>
            <a:r>
              <a:rPr lang="en-US" altLang="en-US" sz="2000" b="1"/>
              <a:t>_______________________________                                                </a:t>
            </a:r>
            <a:r>
              <a:rPr lang="en-US" altLang="en-US" sz="2000" b="1">
                <a:solidFill>
                  <a:srgbClr val="0000FF"/>
                </a:solidFill>
              </a:rPr>
              <a:t>	     -2       0          1</a:t>
            </a:r>
          </a:p>
          <a:p>
            <a:pPr eaLnBrk="1" hangingPunct="1">
              <a:spcBef>
                <a:spcPct val="50000"/>
              </a:spcBef>
              <a:buFontTx/>
              <a:buNone/>
            </a:pPr>
            <a:r>
              <a:rPr lang="en-US" altLang="en-US" sz="2200" b="1">
                <a:solidFill>
                  <a:srgbClr val="0000FF"/>
                </a:solidFill>
              </a:rPr>
              <a:t>                  </a:t>
            </a:r>
          </a:p>
          <a:p>
            <a:pPr eaLnBrk="1" hangingPunct="1">
              <a:spcBef>
                <a:spcPct val="50000"/>
              </a:spcBef>
              <a:buFontTx/>
              <a:buNone/>
            </a:pPr>
            <a:endParaRPr lang="en-US" altLang="en-US" sz="1800">
              <a:solidFill>
                <a:srgbClr val="0000FF"/>
              </a:solidFill>
            </a:endParaRPr>
          </a:p>
          <a:p>
            <a:pPr eaLnBrk="1" hangingPunct="1">
              <a:spcBef>
                <a:spcPct val="50000"/>
              </a:spcBef>
              <a:buFontTx/>
              <a:buNone/>
            </a:pPr>
            <a:r>
              <a:rPr lang="en-US" altLang="en-US" sz="1800"/>
              <a:t>      </a:t>
            </a:r>
          </a:p>
        </p:txBody>
      </p:sp>
      <p:sp>
        <p:nvSpPr>
          <p:cNvPr id="117771" name="Text Box 10"/>
          <p:cNvSpPr txBox="1">
            <a:spLocks noChangeArrowheads="1"/>
          </p:cNvSpPr>
          <p:nvPr/>
        </p:nvSpPr>
        <p:spPr bwMode="auto">
          <a:xfrm>
            <a:off x="4191000" y="4495800"/>
            <a:ext cx="49530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300" b="1"/>
              <a:t>[  N  - C </a:t>
            </a:r>
            <a:r>
              <a:rPr lang="el-GR" altLang="en-US" sz="3300" b="1">
                <a:cs typeface="Arial" panose="020B0604020202020204" pitchFamily="34" charset="0"/>
              </a:rPr>
              <a:t>Ξ</a:t>
            </a:r>
            <a:r>
              <a:rPr lang="en-US" altLang="en-US" sz="3300" b="1">
                <a:cs typeface="Arial" panose="020B0604020202020204" pitchFamily="34" charset="0"/>
              </a:rPr>
              <a:t> S  ]- </a:t>
            </a:r>
            <a:endParaRPr lang="el-GR" altLang="en-US" sz="3300" b="1">
              <a:cs typeface="Arial" panose="020B0604020202020204" pitchFamily="34" charset="0"/>
            </a:endParaRPr>
          </a:p>
        </p:txBody>
      </p:sp>
      <p:sp>
        <p:nvSpPr>
          <p:cNvPr id="117772" name="Oval 11"/>
          <p:cNvSpPr>
            <a:spLocks noChangeArrowheads="1"/>
          </p:cNvSpPr>
          <p:nvPr/>
        </p:nvSpPr>
        <p:spPr bwMode="auto">
          <a:xfrm>
            <a:off x="4495800" y="48768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p>
        </p:txBody>
      </p:sp>
      <p:sp>
        <p:nvSpPr>
          <p:cNvPr id="117773" name="Oval 12"/>
          <p:cNvSpPr>
            <a:spLocks noChangeArrowheads="1"/>
          </p:cNvSpPr>
          <p:nvPr/>
        </p:nvSpPr>
        <p:spPr bwMode="auto">
          <a:xfrm>
            <a:off x="4495800" y="46482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p>
        </p:txBody>
      </p:sp>
      <p:sp>
        <p:nvSpPr>
          <p:cNvPr id="117774" name="Oval 13"/>
          <p:cNvSpPr>
            <a:spLocks noChangeArrowheads="1"/>
          </p:cNvSpPr>
          <p:nvPr/>
        </p:nvSpPr>
        <p:spPr bwMode="auto">
          <a:xfrm>
            <a:off x="4572000" y="43434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p>
        </p:txBody>
      </p:sp>
      <p:sp>
        <p:nvSpPr>
          <p:cNvPr id="117775" name="Oval 14"/>
          <p:cNvSpPr>
            <a:spLocks noChangeArrowheads="1"/>
          </p:cNvSpPr>
          <p:nvPr/>
        </p:nvSpPr>
        <p:spPr bwMode="auto">
          <a:xfrm>
            <a:off x="4800600" y="43434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p>
        </p:txBody>
      </p:sp>
      <p:sp>
        <p:nvSpPr>
          <p:cNvPr id="117776" name="Oval 15"/>
          <p:cNvSpPr>
            <a:spLocks noChangeArrowheads="1"/>
          </p:cNvSpPr>
          <p:nvPr/>
        </p:nvSpPr>
        <p:spPr bwMode="auto">
          <a:xfrm>
            <a:off x="6705600" y="48006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p>
        </p:txBody>
      </p:sp>
      <p:sp>
        <p:nvSpPr>
          <p:cNvPr id="117777" name="Oval 16"/>
          <p:cNvSpPr>
            <a:spLocks noChangeArrowheads="1"/>
          </p:cNvSpPr>
          <p:nvPr/>
        </p:nvSpPr>
        <p:spPr bwMode="auto">
          <a:xfrm>
            <a:off x="6705600" y="46482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p>
        </p:txBody>
      </p:sp>
      <p:sp>
        <p:nvSpPr>
          <p:cNvPr id="117778" name="Oval 17"/>
          <p:cNvSpPr>
            <a:spLocks noChangeArrowheads="1"/>
          </p:cNvSpPr>
          <p:nvPr/>
        </p:nvSpPr>
        <p:spPr bwMode="auto">
          <a:xfrm>
            <a:off x="4648200" y="50292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p>
        </p:txBody>
      </p:sp>
      <p:sp>
        <p:nvSpPr>
          <p:cNvPr id="117779" name="Oval 18"/>
          <p:cNvSpPr>
            <a:spLocks noChangeArrowheads="1"/>
          </p:cNvSpPr>
          <p:nvPr/>
        </p:nvSpPr>
        <p:spPr bwMode="auto">
          <a:xfrm>
            <a:off x="4876800" y="5029200"/>
            <a:ext cx="762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C25A68-A253-4397-AD37-2DEB6B1E211D}" type="slidenum">
              <a:rPr lang="en-US" altLang="en-US" sz="1400" smtClean="0"/>
              <a:pPr>
                <a:spcBef>
                  <a:spcPct val="0"/>
                </a:spcBef>
                <a:buFontTx/>
                <a:buNone/>
              </a:pPr>
              <a:t>11</a:t>
            </a:fld>
            <a:endParaRPr lang="en-US" altLang="en-US" sz="1400" smtClean="0"/>
          </a:p>
        </p:txBody>
      </p:sp>
      <p:sp>
        <p:nvSpPr>
          <p:cNvPr id="14339" name="Rectangle 2"/>
          <p:cNvSpPr>
            <a:spLocks noGrp="1" noChangeArrowheads="1"/>
          </p:cNvSpPr>
          <p:nvPr>
            <p:ph type="title"/>
          </p:nvPr>
        </p:nvSpPr>
        <p:spPr/>
        <p:txBody>
          <a:bodyPr/>
          <a:lstStyle/>
          <a:p>
            <a:pPr eaLnBrk="1" hangingPunct="1"/>
            <a:r>
              <a:rPr lang="en-US" altLang="en-US" smtClean="0"/>
              <a:t>Covalent Bond</a:t>
            </a:r>
          </a:p>
        </p:txBody>
      </p:sp>
      <p:sp>
        <p:nvSpPr>
          <p:cNvPr id="14340" name="Rectangle 3"/>
          <p:cNvSpPr>
            <a:spLocks noGrp="1" noChangeArrowheads="1"/>
          </p:cNvSpPr>
          <p:nvPr>
            <p:ph type="body" sz="half" idx="1"/>
          </p:nvPr>
        </p:nvSpPr>
        <p:spPr/>
        <p:txBody>
          <a:bodyPr/>
          <a:lstStyle/>
          <a:p>
            <a:pPr eaLnBrk="1" hangingPunct="1"/>
            <a:r>
              <a:rPr lang="en-US" altLang="en-US" sz="2800" b="1" u="sng" smtClean="0"/>
              <a:t>Sharing of electrons</a:t>
            </a:r>
            <a:r>
              <a:rPr lang="en-US" altLang="en-US" sz="2800" b="1" smtClean="0"/>
              <a:t> between two non-metals </a:t>
            </a:r>
          </a:p>
          <a:p>
            <a:pPr eaLnBrk="1" hangingPunct="1"/>
            <a:endParaRPr lang="en-US" altLang="en-US" sz="2800" b="1" smtClean="0"/>
          </a:p>
          <a:p>
            <a:pPr eaLnBrk="1" hangingPunct="1"/>
            <a:r>
              <a:rPr lang="en-US" altLang="en-US" sz="2800" b="1" smtClean="0"/>
              <a:t>Sharing can be equal (non-polar)</a:t>
            </a:r>
          </a:p>
          <a:p>
            <a:pPr eaLnBrk="1" hangingPunct="1"/>
            <a:endParaRPr lang="en-US" altLang="en-US" sz="2800" b="1" smtClean="0"/>
          </a:p>
          <a:p>
            <a:pPr eaLnBrk="1" hangingPunct="1"/>
            <a:r>
              <a:rPr lang="en-US" altLang="en-US" sz="2800" b="1" smtClean="0"/>
              <a:t>Sharing can be not equal (polar)</a:t>
            </a:r>
          </a:p>
          <a:p>
            <a:pPr eaLnBrk="1" hangingPunct="1"/>
            <a:endParaRPr lang="en-US" altLang="en-US" sz="2800" b="1" smtClean="0"/>
          </a:p>
        </p:txBody>
      </p:sp>
      <p:pic>
        <p:nvPicPr>
          <p:cNvPr id="14341" name="Picture 5" descr="lewstrc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47850"/>
            <a:ext cx="4038600" cy="403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AC72B6-AF28-462A-A28F-5D9CAE81688E}" type="slidenum">
              <a:rPr lang="en-US" altLang="en-US" sz="1400" smtClean="0"/>
              <a:pPr>
                <a:spcBef>
                  <a:spcPct val="0"/>
                </a:spcBef>
                <a:buFontTx/>
                <a:buNone/>
              </a:pPr>
              <a:t>110</a:t>
            </a:fld>
            <a:endParaRPr lang="en-US" altLang="en-US" sz="1400" smtClean="0"/>
          </a:p>
        </p:txBody>
      </p:sp>
      <p:sp>
        <p:nvSpPr>
          <p:cNvPr id="118787" name="Rectangle 2"/>
          <p:cNvSpPr>
            <a:spLocks noGrp="1" noChangeArrowheads="1"/>
          </p:cNvSpPr>
          <p:nvPr>
            <p:ph type="title"/>
          </p:nvPr>
        </p:nvSpPr>
        <p:spPr/>
        <p:txBody>
          <a:bodyPr/>
          <a:lstStyle/>
          <a:p>
            <a:pPr eaLnBrk="1" hangingPunct="1"/>
            <a:r>
              <a:rPr lang="en-US" altLang="en-US" smtClean="0"/>
              <a:t>Question 	</a:t>
            </a:r>
          </a:p>
        </p:txBody>
      </p:sp>
      <p:sp>
        <p:nvSpPr>
          <p:cNvPr id="118788" name="Rectangle 3"/>
          <p:cNvSpPr>
            <a:spLocks noGrp="1" noChangeArrowheads="1"/>
          </p:cNvSpPr>
          <p:nvPr>
            <p:ph type="body" idx="1"/>
          </p:nvPr>
        </p:nvSpPr>
        <p:spPr/>
        <p:txBody>
          <a:bodyPr/>
          <a:lstStyle/>
          <a:p>
            <a:pPr eaLnBrk="1" hangingPunct="1">
              <a:buFontTx/>
              <a:buNone/>
            </a:pPr>
            <a:r>
              <a:rPr lang="en-US" altLang="en-US" smtClean="0"/>
              <a:t>Calculate the formal charge for all of the resonance structures of NCO</a:t>
            </a:r>
            <a:r>
              <a:rPr lang="en-US" altLang="en-US" baseline="30000" smtClean="0"/>
              <a:t>-</a:t>
            </a:r>
            <a:r>
              <a:rPr lang="en-US" altLang="en-US" smtClean="0"/>
              <a:t>.</a:t>
            </a:r>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B1FB670-9B82-452F-91B9-7072D940A3F8}" type="slidenum">
              <a:rPr lang="en-US" altLang="en-US" smtClean="0"/>
              <a:pPr>
                <a:defRPr/>
              </a:pPr>
              <a:t>111</a:t>
            </a:fld>
            <a:endParaRPr lang="en-US" altLang="en-US"/>
          </a:p>
        </p:txBody>
      </p:sp>
      <p:sp>
        <p:nvSpPr>
          <p:cNvPr id="4" name="Rectangle 3"/>
          <p:cNvSpPr/>
          <p:nvPr/>
        </p:nvSpPr>
        <p:spPr>
          <a:xfrm>
            <a:off x="533400" y="533400"/>
            <a:ext cx="8001000" cy="923330"/>
          </a:xfrm>
          <a:prstGeom prst="rect">
            <a:avLst/>
          </a:prstGeom>
        </p:spPr>
        <p:txBody>
          <a:bodyPr wrap="square">
            <a:spAutoFit/>
          </a:bodyPr>
          <a:lstStyle/>
          <a:p>
            <a:pPr>
              <a:spcBef>
                <a:spcPts val="0"/>
              </a:spcBef>
              <a:spcAft>
                <a:spcPts val="0"/>
              </a:spcAft>
            </a:pPr>
            <a:r>
              <a:rPr lang="en-US" dirty="0">
                <a:solidFill>
                  <a:srgbClr val="001964"/>
                </a:solidFill>
              </a:rPr>
              <a:t>Which structure is correct? Which atom is more electronegative N or O?  </a:t>
            </a:r>
            <a:endParaRPr lang="en-US" dirty="0"/>
          </a:p>
          <a:p>
            <a:r>
              <a:rPr lang="en-US" dirty="0"/>
              <a:t/>
            </a:r>
            <a:br>
              <a:rPr lang="en-US" dirty="0"/>
            </a:br>
            <a:endParaRPr lang="en-US" dirty="0"/>
          </a:p>
        </p:txBody>
      </p:sp>
      <p:pic>
        <p:nvPicPr>
          <p:cNvPr id="5" name="Picture 4"/>
          <p:cNvPicPr>
            <a:picLocks noChangeAspect="1"/>
          </p:cNvPicPr>
          <p:nvPr/>
        </p:nvPicPr>
        <p:blipFill>
          <a:blip r:embed="rId2"/>
          <a:stretch>
            <a:fillRect/>
          </a:stretch>
        </p:blipFill>
        <p:spPr>
          <a:xfrm>
            <a:off x="381000" y="1676400"/>
            <a:ext cx="8477250" cy="2466975"/>
          </a:xfrm>
          <a:prstGeom prst="rect">
            <a:avLst/>
          </a:prstGeom>
        </p:spPr>
      </p:pic>
      <p:sp>
        <p:nvSpPr>
          <p:cNvPr id="6" name="Right Arrow 5"/>
          <p:cNvSpPr/>
          <p:nvPr/>
        </p:nvSpPr>
        <p:spPr>
          <a:xfrm rot="16200000">
            <a:off x="7990462" y="3924300"/>
            <a:ext cx="838200" cy="609600"/>
          </a:xfrm>
          <a:prstGeom prst="rightArrow">
            <a:avLst>
              <a:gd name="adj1" fmla="val 50000"/>
              <a:gd name="adj2" fmla="val 48839"/>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90260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8B0EEE-1B33-47C5-8EDC-6065987324B0}" type="slidenum">
              <a:rPr lang="en-US" altLang="en-US" sz="1400" smtClean="0"/>
              <a:pPr>
                <a:spcBef>
                  <a:spcPct val="0"/>
                </a:spcBef>
                <a:buFontTx/>
                <a:buNone/>
              </a:pPr>
              <a:t>112</a:t>
            </a:fld>
            <a:endParaRPr lang="en-US" altLang="en-US" sz="1400" smtClean="0"/>
          </a:p>
        </p:txBody>
      </p:sp>
      <p:sp>
        <p:nvSpPr>
          <p:cNvPr id="119811" name="Rectangle 2"/>
          <p:cNvSpPr>
            <a:spLocks noGrp="1" noChangeArrowheads="1"/>
          </p:cNvSpPr>
          <p:nvPr>
            <p:ph type="title"/>
          </p:nvPr>
        </p:nvSpPr>
        <p:spPr/>
        <p:txBody>
          <a:bodyPr/>
          <a:lstStyle/>
          <a:p>
            <a:pPr eaLnBrk="1" hangingPunct="1"/>
            <a:r>
              <a:rPr lang="en-US" altLang="en-US" smtClean="0"/>
              <a:t>Homework: Formal Charge </a:t>
            </a:r>
          </a:p>
        </p:txBody>
      </p:sp>
      <p:sp>
        <p:nvSpPr>
          <p:cNvPr id="119812" name="Rectangle 3"/>
          <p:cNvSpPr>
            <a:spLocks noGrp="1" noChangeArrowheads="1"/>
          </p:cNvSpPr>
          <p:nvPr>
            <p:ph type="body" idx="1"/>
          </p:nvPr>
        </p:nvSpPr>
        <p:spPr/>
        <p:txBody>
          <a:bodyPr/>
          <a:lstStyle/>
          <a:p>
            <a:pPr eaLnBrk="1" hangingPunct="1"/>
            <a:r>
              <a:rPr lang="en-US" altLang="en-US" smtClean="0"/>
              <a:t>Pg 409</a:t>
            </a:r>
          </a:p>
          <a:p>
            <a:pPr eaLnBrk="1" hangingPunct="1"/>
            <a:endParaRPr lang="en-US" altLang="en-US" smtClean="0"/>
          </a:p>
          <a:p>
            <a:pPr eaLnBrk="1" hangingPunct="1"/>
            <a:r>
              <a:rPr lang="en-US" altLang="en-US" smtClean="0"/>
              <a:t>#’s 75, 77</a:t>
            </a:r>
          </a:p>
        </p:txBody>
      </p:sp>
    </p:spTree>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BE5AF8-64E9-4FF5-9209-E0A50EF6A99D}" type="slidenum">
              <a:rPr lang="en-US" altLang="en-US" sz="1400" smtClean="0"/>
              <a:pPr>
                <a:spcBef>
                  <a:spcPct val="0"/>
                </a:spcBef>
                <a:buFontTx/>
                <a:buNone/>
              </a:pPr>
              <a:t>113</a:t>
            </a:fld>
            <a:endParaRPr lang="en-US" altLang="en-US" sz="1400" smtClean="0"/>
          </a:p>
        </p:txBody>
      </p:sp>
      <p:sp>
        <p:nvSpPr>
          <p:cNvPr id="120835" name="Rectangle 2"/>
          <p:cNvSpPr>
            <a:spLocks noGrp="1" noChangeArrowheads="1"/>
          </p:cNvSpPr>
          <p:nvPr>
            <p:ph type="title"/>
          </p:nvPr>
        </p:nvSpPr>
        <p:spPr/>
        <p:txBody>
          <a:bodyPr/>
          <a:lstStyle/>
          <a:p>
            <a:pPr eaLnBrk="1" hangingPunct="1"/>
            <a:r>
              <a:rPr lang="en-US" altLang="en-US" smtClean="0"/>
              <a:t>8.13 Molecular Shapes VSEPR</a:t>
            </a:r>
          </a:p>
        </p:txBody>
      </p:sp>
      <p:sp>
        <p:nvSpPr>
          <p:cNvPr id="120836" name="Rectangle 3"/>
          <p:cNvSpPr>
            <a:spLocks noGrp="1" noChangeArrowheads="1"/>
          </p:cNvSpPr>
          <p:nvPr>
            <p:ph type="body" idx="1"/>
          </p:nvPr>
        </p:nvSpPr>
        <p:spPr/>
        <p:txBody>
          <a:bodyPr/>
          <a:lstStyle/>
          <a:p>
            <a:pPr eaLnBrk="1" hangingPunct="1"/>
            <a:r>
              <a:rPr lang="en-US" altLang="en-US" smtClean="0"/>
              <a:t>Lewis structures show the number of bonds but not the actual shape of the molecule. </a:t>
            </a:r>
          </a:p>
          <a:p>
            <a:pPr eaLnBrk="1" hangingPunct="1"/>
            <a:r>
              <a:rPr lang="en-US" altLang="en-US" smtClean="0"/>
              <a:t>Molecules are three dimensional </a:t>
            </a:r>
          </a:p>
          <a:p>
            <a:pPr eaLnBrk="1" hangingPunct="1"/>
            <a:r>
              <a:rPr lang="en-US" altLang="en-US" smtClean="0"/>
              <a:t>The overall shape of the molecule is determined by the angles at which the atoms bond to each other. </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smtClean="0">
                <a:latin typeface="Calibri" panose="020F0502020204030204" pitchFamily="34" charset="0"/>
                <a:cs typeface="Calibri" panose="020F0502020204030204" pitchFamily="34" charset="0"/>
              </a:rPr>
              <a:t>VSEPR</a:t>
            </a:r>
          </a:p>
        </p:txBody>
      </p:sp>
      <p:sp>
        <p:nvSpPr>
          <p:cNvPr id="121859"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21860"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0D5A383-B7B6-4498-90FE-9FD193C48BFB}"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114</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121861"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ea typeface="MS PGothic" panose="020B0600070205080204" pitchFamily="34" charset="-128"/>
                <a:cs typeface="Arial" panose="020B0604020202020204" pitchFamily="34" charset="0"/>
              </a:rPr>
              <a:t>To play movie you must be in Slide Show Mode</a:t>
            </a:r>
            <a:endParaRPr lang="en-US" altLang="en-US" sz="1800">
              <a:solidFill>
                <a:srgbClr val="000000"/>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b="1" u="sng">
                <a:solidFill>
                  <a:srgbClr val="009999"/>
                </a:solidFill>
                <a:ea typeface="MS PGothic" panose="020B0600070205080204" pitchFamily="34" charset="-128"/>
                <a:cs typeface="Arial" panose="020B0604020202020204" pitchFamily="34" charset="0"/>
                <a:hlinkClick r:id="rId4" action="ppaction://hlinkfile"/>
              </a:rPr>
              <a:t>CLICK HERE</a:t>
            </a:r>
            <a:endParaRPr lang="en-US" altLang="en-US" sz="1800" b="1">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121874" name="ShockwaveFlash1" r:id="rId2" imgW="1828800" imgH="1828800"/>
        </mc:Choice>
        <mc:Fallback>
          <p:control name="ShockwaveFlash1" r:id="rId2" imgW="1828800" imgH="1828800">
            <p:pic>
              <p:nvPicPr>
                <p:cNvPr id="121862" name="ShockwaveFlash1"/>
                <p:cNvPicPr preferRelativeResize="0">
                  <a:picLocks noChangeArrowheads="1" noChangeShapeType="1"/>
                </p:cNvPicPr>
                <p:nvPr/>
              </p:nvPicPr>
              <p:blipFill>
                <a:blip r:embed="rId5"/>
                <a:srcRect/>
                <a:stretch>
                  <a:fillRect/>
                </a:stretch>
              </p:blipFill>
              <p:spPr bwMode="auto">
                <a:xfrm>
                  <a:off x="3048000" y="2400300"/>
                  <a:ext cx="3048000" cy="247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altLang="en-US" smtClean="0">
                <a:latin typeface="Calibri" panose="020F0502020204030204" pitchFamily="34" charset="0"/>
                <a:cs typeface="Calibri" panose="020F0502020204030204" pitchFamily="34" charset="0"/>
              </a:rPr>
              <a:t>VSEPR: Two Electron Pairs</a:t>
            </a:r>
          </a:p>
        </p:txBody>
      </p:sp>
      <p:sp>
        <p:nvSpPr>
          <p:cNvPr id="122883"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22884"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18BEC3-8DCB-4700-955B-158D5980C644}"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115</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122885"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ea typeface="MS PGothic" panose="020B0600070205080204" pitchFamily="34" charset="-128"/>
                <a:cs typeface="Arial" panose="020B0604020202020204" pitchFamily="34" charset="0"/>
              </a:rPr>
              <a:t>To play movie you must be in Slide Show Mode</a:t>
            </a:r>
            <a:endParaRPr lang="en-US" altLang="en-US" sz="1800">
              <a:solidFill>
                <a:srgbClr val="000000"/>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b="1" u="sng">
                <a:solidFill>
                  <a:srgbClr val="009999"/>
                </a:solidFill>
                <a:ea typeface="MS PGothic" panose="020B0600070205080204" pitchFamily="34" charset="-128"/>
                <a:cs typeface="Arial" panose="020B0604020202020204" pitchFamily="34" charset="0"/>
                <a:hlinkClick r:id="rId4" action="ppaction://hlinkfile"/>
              </a:rPr>
              <a:t>CLICK HERE</a:t>
            </a:r>
            <a:endParaRPr lang="en-US" altLang="en-US" sz="1800" b="1">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122898" name="ShockwaveFlash1" r:id="rId2" imgW="1828800" imgH="1828800"/>
        </mc:Choice>
        <mc:Fallback>
          <p:control name="ShockwaveFlash1" r:id="rId2" imgW="1828800" imgH="1828800">
            <p:pic>
              <p:nvPicPr>
                <p:cNvPr id="122886" name="ShockwaveFlash1"/>
                <p:cNvPicPr preferRelativeResize="0">
                  <a:picLocks noChangeArrowheads="1" noChangeShapeType="1"/>
                </p:cNvPicPr>
                <p:nvPr/>
              </p:nvPicPr>
              <p:blipFill>
                <a:blip r:embed="rId5"/>
                <a:srcRect/>
                <a:stretch>
                  <a:fillRect/>
                </a:stretch>
              </p:blipFill>
              <p:spPr bwMode="auto">
                <a:xfrm>
                  <a:off x="3048000" y="2400300"/>
                  <a:ext cx="3048000" cy="247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r>
              <a:rPr lang="en-US" altLang="en-US" smtClean="0">
                <a:latin typeface="Calibri" panose="020F0502020204030204" pitchFamily="34" charset="0"/>
                <a:cs typeface="Calibri" panose="020F0502020204030204" pitchFamily="34" charset="0"/>
              </a:rPr>
              <a:t>VSEPR: Three Electron Pairs</a:t>
            </a:r>
          </a:p>
        </p:txBody>
      </p:sp>
      <p:sp>
        <p:nvSpPr>
          <p:cNvPr id="123907"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23908"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8A91821-2F16-441D-BF0E-F29DF6F6F25E}"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116</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123909"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ea typeface="MS PGothic" panose="020B0600070205080204" pitchFamily="34" charset="-128"/>
                <a:cs typeface="Arial" panose="020B0604020202020204" pitchFamily="34" charset="0"/>
              </a:rPr>
              <a:t>To play movie you must be in Slide Show Mode</a:t>
            </a:r>
            <a:endParaRPr lang="en-US" altLang="en-US" sz="1800">
              <a:solidFill>
                <a:srgbClr val="000000"/>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b="1" u="sng">
                <a:solidFill>
                  <a:srgbClr val="009999"/>
                </a:solidFill>
                <a:ea typeface="MS PGothic" panose="020B0600070205080204" pitchFamily="34" charset="-128"/>
                <a:cs typeface="Arial" panose="020B0604020202020204" pitchFamily="34" charset="0"/>
                <a:hlinkClick r:id="rId4" action="ppaction://hlinkfile"/>
              </a:rPr>
              <a:t>CLICK HERE</a:t>
            </a:r>
            <a:endParaRPr lang="en-US" altLang="en-US" sz="1800" b="1">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123922" name="ShockwaveFlash1" r:id="rId2" imgW="1828800" imgH="1828800"/>
        </mc:Choice>
        <mc:Fallback>
          <p:control name="ShockwaveFlash1" r:id="rId2" imgW="1828800" imgH="1828800">
            <p:pic>
              <p:nvPicPr>
                <p:cNvPr id="123910" name="ShockwaveFlash1"/>
                <p:cNvPicPr preferRelativeResize="0">
                  <a:picLocks noChangeArrowheads="1" noChangeShapeType="1"/>
                </p:cNvPicPr>
                <p:nvPr/>
              </p:nvPicPr>
              <p:blipFill>
                <a:blip r:embed="rId5"/>
                <a:srcRect/>
                <a:stretch>
                  <a:fillRect/>
                </a:stretch>
              </p:blipFill>
              <p:spPr bwMode="auto">
                <a:xfrm>
                  <a:off x="3048000" y="2400300"/>
                  <a:ext cx="3048000" cy="247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altLang="en-US" smtClean="0">
                <a:latin typeface="Calibri" panose="020F0502020204030204" pitchFamily="34" charset="0"/>
                <a:cs typeface="Calibri" panose="020F0502020204030204" pitchFamily="34" charset="0"/>
              </a:rPr>
              <a:t>VSEPR: Four Electron Pairs</a:t>
            </a:r>
          </a:p>
        </p:txBody>
      </p:sp>
      <p:sp>
        <p:nvSpPr>
          <p:cNvPr id="124931"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24932"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B65715-E999-4125-8B32-A1E8E78E3F50}"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117</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124933"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ea typeface="MS PGothic" panose="020B0600070205080204" pitchFamily="34" charset="-128"/>
                <a:cs typeface="Arial" panose="020B0604020202020204" pitchFamily="34" charset="0"/>
              </a:rPr>
              <a:t>To play movie you must be in Slide Show Mode</a:t>
            </a:r>
            <a:endParaRPr lang="en-US" altLang="en-US" sz="1800">
              <a:solidFill>
                <a:srgbClr val="000000"/>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b="1" u="sng">
                <a:solidFill>
                  <a:srgbClr val="009999"/>
                </a:solidFill>
                <a:ea typeface="MS PGothic" panose="020B0600070205080204" pitchFamily="34" charset="-128"/>
                <a:cs typeface="Arial" panose="020B0604020202020204" pitchFamily="34" charset="0"/>
                <a:hlinkClick r:id="rId4" action="ppaction://hlinkfile"/>
              </a:rPr>
              <a:t>CLICK HERE</a:t>
            </a:r>
            <a:endParaRPr lang="en-US" altLang="en-US" sz="1800" b="1">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124946" name="ShockwaveFlash1" r:id="rId2" imgW="1828800" imgH="1828800"/>
        </mc:Choice>
        <mc:Fallback>
          <p:control name="ShockwaveFlash1" r:id="rId2" imgW="1828800" imgH="1828800">
            <p:pic>
              <p:nvPicPr>
                <p:cNvPr id="124934" name="ShockwaveFlash1"/>
                <p:cNvPicPr preferRelativeResize="0">
                  <a:picLocks noChangeArrowheads="1" noChangeShapeType="1"/>
                </p:cNvPicPr>
                <p:nvPr/>
              </p:nvPicPr>
              <p:blipFill>
                <a:blip r:embed="rId5"/>
                <a:srcRect/>
                <a:stretch>
                  <a:fillRect/>
                </a:stretch>
              </p:blipFill>
              <p:spPr bwMode="auto">
                <a:xfrm>
                  <a:off x="3048000" y="2400300"/>
                  <a:ext cx="3048000" cy="247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r>
              <a:rPr lang="en-US" altLang="en-US" smtClean="0">
                <a:latin typeface="Calibri" panose="020F0502020204030204" pitchFamily="34" charset="0"/>
                <a:cs typeface="Calibri" panose="020F0502020204030204" pitchFamily="34" charset="0"/>
              </a:rPr>
              <a:t>VSEPR: Iodine Pentafluoride</a:t>
            </a:r>
          </a:p>
        </p:txBody>
      </p:sp>
      <p:sp>
        <p:nvSpPr>
          <p:cNvPr id="125955"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25956"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95471F-6E61-4D6F-83EE-53BEE1C04C2B}"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118</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125957"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ea typeface="MS PGothic" panose="020B0600070205080204" pitchFamily="34" charset="-128"/>
                <a:cs typeface="Arial" panose="020B0604020202020204" pitchFamily="34" charset="0"/>
              </a:rPr>
              <a:t>To play movie you must be in Slide Show Mode</a:t>
            </a:r>
            <a:endParaRPr lang="en-US" altLang="en-US" sz="1800">
              <a:solidFill>
                <a:srgbClr val="000000"/>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b="1" u="sng">
                <a:solidFill>
                  <a:srgbClr val="009999"/>
                </a:solidFill>
                <a:ea typeface="MS PGothic" panose="020B0600070205080204" pitchFamily="34" charset="-128"/>
                <a:cs typeface="Arial" panose="020B0604020202020204" pitchFamily="34" charset="0"/>
                <a:hlinkClick r:id="rId4" action="ppaction://hlinkfile"/>
              </a:rPr>
              <a:t>CLICK HERE</a:t>
            </a:r>
            <a:endParaRPr lang="en-US" altLang="en-US" sz="1800" b="1">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125970" name="ShockwaveFlash1" r:id="rId2" imgW="1828800" imgH="1828800"/>
        </mc:Choice>
        <mc:Fallback>
          <p:control name="ShockwaveFlash1" r:id="rId2" imgW="1828800" imgH="1828800">
            <p:pic>
              <p:nvPicPr>
                <p:cNvPr id="125958" name="ShockwaveFlash1"/>
                <p:cNvPicPr preferRelativeResize="0">
                  <a:picLocks noChangeArrowheads="1" noChangeShapeType="1"/>
                </p:cNvPicPr>
                <p:nvPr/>
              </p:nvPicPr>
              <p:blipFill>
                <a:blip r:embed="rId5"/>
                <a:srcRect/>
                <a:stretch>
                  <a:fillRect/>
                </a:stretch>
              </p:blipFill>
              <p:spPr bwMode="auto">
                <a:xfrm>
                  <a:off x="3048000" y="2311400"/>
                  <a:ext cx="3048000" cy="2667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05EFDD0-EDEC-4E3C-B2B0-B64A6D529AA6}" type="slidenum">
              <a:rPr lang="en-US" altLang="en-US" sz="1400" smtClean="0"/>
              <a:pPr>
                <a:spcBef>
                  <a:spcPct val="0"/>
                </a:spcBef>
                <a:buFontTx/>
                <a:buNone/>
              </a:pPr>
              <a:t>119</a:t>
            </a:fld>
            <a:endParaRPr lang="en-US" altLang="en-US" sz="1400" smtClean="0"/>
          </a:p>
        </p:txBody>
      </p:sp>
      <p:sp>
        <p:nvSpPr>
          <p:cNvPr id="126979" name="Rectangle 2"/>
          <p:cNvSpPr>
            <a:spLocks noGrp="1" noChangeArrowheads="1"/>
          </p:cNvSpPr>
          <p:nvPr>
            <p:ph type="title" idx="4294967295"/>
          </p:nvPr>
        </p:nvSpPr>
        <p:spPr>
          <a:xfrm>
            <a:off x="0" y="274638"/>
            <a:ext cx="8229600" cy="1143000"/>
          </a:xfrm>
        </p:spPr>
        <p:txBody>
          <a:bodyPr/>
          <a:lstStyle/>
          <a:p>
            <a:pPr eaLnBrk="1" hangingPunct="1"/>
            <a:r>
              <a:rPr lang="en-US" altLang="en-US" smtClean="0"/>
              <a:t>Bond Angles </a:t>
            </a:r>
          </a:p>
        </p:txBody>
      </p:sp>
      <p:sp>
        <p:nvSpPr>
          <p:cNvPr id="126980" name="Rectangle 3"/>
          <p:cNvSpPr>
            <a:spLocks noGrp="1" noChangeArrowheads="1"/>
          </p:cNvSpPr>
          <p:nvPr>
            <p:ph type="body" sz="half" idx="4294967295"/>
          </p:nvPr>
        </p:nvSpPr>
        <p:spPr>
          <a:xfrm>
            <a:off x="0" y="1600200"/>
            <a:ext cx="4038600" cy="4525963"/>
          </a:xfrm>
        </p:spPr>
        <p:txBody>
          <a:bodyPr/>
          <a:lstStyle/>
          <a:p>
            <a:pPr eaLnBrk="1" hangingPunct="1"/>
            <a:r>
              <a:rPr lang="en-US" altLang="en-US" sz="2800" smtClean="0"/>
              <a:t>Are the angles made by the bonds from the nuclei of one atom to the nucli of another atom. </a:t>
            </a:r>
          </a:p>
        </p:txBody>
      </p:sp>
      <p:pic>
        <p:nvPicPr>
          <p:cNvPr id="126981" name="Picture 4" descr="Bond Angles of Methan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62200"/>
            <a:ext cx="403860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Covalent bonds continued </a:t>
            </a:r>
            <a:endParaRPr lang="en-US" dirty="0"/>
          </a:p>
        </p:txBody>
      </p:sp>
      <p:sp>
        <p:nvSpPr>
          <p:cNvPr id="2" name="Slide Number Placeholder 1"/>
          <p:cNvSpPr>
            <a:spLocks noGrp="1"/>
          </p:cNvSpPr>
          <p:nvPr>
            <p:ph type="sldNum" sz="quarter" idx="12"/>
          </p:nvPr>
        </p:nvSpPr>
        <p:spPr/>
        <p:txBody>
          <a:bodyPr/>
          <a:lstStyle/>
          <a:p>
            <a:pPr>
              <a:defRPr/>
            </a:pPr>
            <a:fld id="{BB1FB670-9B82-452F-91B9-7072D940A3F8}" type="slidenum">
              <a:rPr lang="en-US" altLang="en-US" smtClean="0"/>
              <a:pPr>
                <a:defRPr/>
              </a:pPr>
              <a:t>12</a:t>
            </a:fld>
            <a:endParaRPr lang="en-US" altLang="en-US"/>
          </a:p>
        </p:txBody>
      </p:sp>
      <p:sp>
        <p:nvSpPr>
          <p:cNvPr id="3" name="Rectangle 2"/>
          <p:cNvSpPr/>
          <p:nvPr/>
        </p:nvSpPr>
        <p:spPr>
          <a:xfrm>
            <a:off x="228600" y="1716993"/>
            <a:ext cx="4572000" cy="4290918"/>
          </a:xfrm>
          <a:prstGeom prst="rect">
            <a:avLst/>
          </a:prstGeom>
        </p:spPr>
        <p:txBody>
          <a:bodyPr wrap="square">
            <a:spAutoFit/>
          </a:bodyPr>
          <a:lstStyle/>
          <a:p>
            <a:pPr>
              <a:spcBef>
                <a:spcPts val="560"/>
              </a:spcBef>
              <a:spcAft>
                <a:spcPts val="0"/>
              </a:spcAft>
              <a:buFont typeface="Arial" panose="020B0604020202020204" pitchFamily="34" charset="0"/>
              <a:buChar char="•"/>
            </a:pPr>
            <a:r>
              <a:rPr lang="en-US" sz="2800" dirty="0">
                <a:solidFill>
                  <a:srgbClr val="00197D"/>
                </a:solidFill>
              </a:rPr>
              <a:t>There are several electrostatic interactions in these bonds:</a:t>
            </a:r>
          </a:p>
          <a:p>
            <a:pPr marL="742950" lvl="1" indent="-285750">
              <a:spcBef>
                <a:spcPts val="480"/>
              </a:spcBef>
              <a:spcAft>
                <a:spcPts val="0"/>
              </a:spcAft>
              <a:buFont typeface="Arial" panose="020B0604020202020204" pitchFamily="34" charset="0"/>
              <a:buChar char="•"/>
            </a:pPr>
            <a:r>
              <a:rPr lang="en-US" sz="2400" dirty="0">
                <a:solidFill>
                  <a:srgbClr val="00197D"/>
                </a:solidFill>
              </a:rPr>
              <a:t>Attractions between electrons and </a:t>
            </a:r>
            <a:r>
              <a:rPr lang="en-US" sz="2400" dirty="0" smtClean="0">
                <a:solidFill>
                  <a:srgbClr val="00197D"/>
                </a:solidFill>
              </a:rPr>
              <a:t>nuclei</a:t>
            </a:r>
          </a:p>
          <a:p>
            <a:pPr lvl="1">
              <a:spcBef>
                <a:spcPts val="480"/>
              </a:spcBef>
              <a:spcAft>
                <a:spcPts val="0"/>
              </a:spcAft>
            </a:pPr>
            <a:endParaRPr lang="en-US" sz="2400" dirty="0">
              <a:solidFill>
                <a:srgbClr val="00197D"/>
              </a:solidFill>
              <a:latin typeface="Noto Sans Symbols"/>
            </a:endParaRPr>
          </a:p>
          <a:p>
            <a:pPr marL="742950" lvl="1" indent="-285750">
              <a:spcBef>
                <a:spcPts val="480"/>
              </a:spcBef>
              <a:spcAft>
                <a:spcPts val="0"/>
              </a:spcAft>
              <a:buFont typeface="Arial" panose="020B0604020202020204" pitchFamily="34" charset="0"/>
              <a:buChar char="•"/>
            </a:pPr>
            <a:r>
              <a:rPr lang="en-US" sz="2400" dirty="0">
                <a:solidFill>
                  <a:srgbClr val="00197D"/>
                </a:solidFill>
              </a:rPr>
              <a:t>Repulsions between </a:t>
            </a:r>
            <a:r>
              <a:rPr lang="en-US" sz="2400" dirty="0" smtClean="0">
                <a:solidFill>
                  <a:srgbClr val="00197D"/>
                </a:solidFill>
              </a:rPr>
              <a:t>electrons</a:t>
            </a:r>
          </a:p>
          <a:p>
            <a:pPr lvl="1">
              <a:spcBef>
                <a:spcPts val="480"/>
              </a:spcBef>
              <a:spcAft>
                <a:spcPts val="0"/>
              </a:spcAft>
            </a:pPr>
            <a:endParaRPr lang="en-US" sz="2400" dirty="0" smtClean="0">
              <a:solidFill>
                <a:srgbClr val="00197D"/>
              </a:solidFill>
              <a:latin typeface="Noto Sans Symbols"/>
            </a:endParaRPr>
          </a:p>
          <a:p>
            <a:pPr marL="742950" lvl="1" indent="-285750">
              <a:spcBef>
                <a:spcPts val="480"/>
              </a:spcBef>
              <a:spcAft>
                <a:spcPts val="0"/>
              </a:spcAft>
              <a:buFont typeface="Arial" panose="020B0604020202020204" pitchFamily="34" charset="0"/>
              <a:buChar char="•"/>
            </a:pPr>
            <a:r>
              <a:rPr lang="en-US" sz="2400" dirty="0" smtClean="0">
                <a:solidFill>
                  <a:srgbClr val="00197D"/>
                </a:solidFill>
              </a:rPr>
              <a:t>Repulsions </a:t>
            </a:r>
            <a:r>
              <a:rPr lang="en-US" sz="2400" dirty="0">
                <a:solidFill>
                  <a:srgbClr val="00197D"/>
                </a:solidFill>
              </a:rPr>
              <a:t>between nuclei</a:t>
            </a:r>
            <a:endParaRPr lang="en-US" sz="2400" b="0" i="0" u="none" strike="noStrike" dirty="0">
              <a:solidFill>
                <a:srgbClr val="00197D"/>
              </a:solidFill>
              <a:effectLst/>
              <a:latin typeface="Noto Sans Symbols"/>
            </a:endParaRPr>
          </a:p>
        </p:txBody>
      </p:sp>
      <p:pic>
        <p:nvPicPr>
          <p:cNvPr id="7" name="Picture 6"/>
          <p:cNvPicPr>
            <a:picLocks noChangeAspect="1"/>
          </p:cNvPicPr>
          <p:nvPr/>
        </p:nvPicPr>
        <p:blipFill>
          <a:blip r:embed="rId2"/>
          <a:stretch>
            <a:fillRect/>
          </a:stretch>
        </p:blipFill>
        <p:spPr>
          <a:xfrm>
            <a:off x="5257800" y="1556868"/>
            <a:ext cx="3543300" cy="4829175"/>
          </a:xfrm>
          <a:prstGeom prst="rect">
            <a:avLst/>
          </a:prstGeom>
        </p:spPr>
      </p:pic>
    </p:spTree>
    <p:extLst>
      <p:ext uri="{BB962C8B-B14F-4D97-AF65-F5344CB8AC3E}">
        <p14:creationId xmlns:p14="http://schemas.microsoft.com/office/powerpoint/2010/main" val="42598575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004EA40-E687-4D41-896A-4139F0BFC910}" type="slidenum">
              <a:rPr lang="en-US" altLang="en-US" sz="1400" smtClean="0"/>
              <a:pPr>
                <a:spcBef>
                  <a:spcPct val="0"/>
                </a:spcBef>
                <a:buFontTx/>
                <a:buNone/>
              </a:pPr>
              <a:t>120</a:t>
            </a:fld>
            <a:endParaRPr lang="en-US" altLang="en-US" sz="1400" smtClean="0"/>
          </a:p>
        </p:txBody>
      </p:sp>
      <p:pic>
        <p:nvPicPr>
          <p:cNvPr id="128003" name="Picture 2" descr="img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8AB27D9-4B11-4D16-83FE-474E1DBE672D}" type="slidenum">
              <a:rPr lang="en-US" altLang="en-US" sz="1400" smtClean="0"/>
              <a:pPr>
                <a:spcBef>
                  <a:spcPct val="0"/>
                </a:spcBef>
                <a:buFontTx/>
                <a:buNone/>
              </a:pPr>
              <a:t>121</a:t>
            </a:fld>
            <a:endParaRPr lang="en-US" altLang="en-US" sz="1400" smtClean="0"/>
          </a:p>
        </p:txBody>
      </p:sp>
      <p:sp>
        <p:nvSpPr>
          <p:cNvPr id="129027" name="Rectangle 2"/>
          <p:cNvSpPr>
            <a:spLocks noGrp="1" noChangeArrowheads="1"/>
          </p:cNvSpPr>
          <p:nvPr>
            <p:ph type="title"/>
          </p:nvPr>
        </p:nvSpPr>
        <p:spPr/>
        <p:txBody>
          <a:bodyPr/>
          <a:lstStyle/>
          <a:p>
            <a:pPr eaLnBrk="1" hangingPunct="1"/>
            <a:r>
              <a:rPr lang="en-US" altLang="en-US" smtClean="0"/>
              <a:t>VSEPR </a:t>
            </a:r>
          </a:p>
        </p:txBody>
      </p:sp>
      <p:sp>
        <p:nvSpPr>
          <p:cNvPr id="129028" name="Rectangle 3"/>
          <p:cNvSpPr>
            <a:spLocks noGrp="1" noChangeArrowheads="1"/>
          </p:cNvSpPr>
          <p:nvPr>
            <p:ph type="body" idx="1"/>
          </p:nvPr>
        </p:nvSpPr>
        <p:spPr/>
        <p:txBody>
          <a:bodyPr/>
          <a:lstStyle/>
          <a:p>
            <a:pPr eaLnBrk="1" hangingPunct="1"/>
            <a:r>
              <a:rPr lang="en-US" altLang="en-US" smtClean="0"/>
              <a:t>Valence Shell Electron Pair Repulsion </a:t>
            </a:r>
          </a:p>
          <a:p>
            <a:pPr eaLnBrk="1" hangingPunct="1"/>
            <a:endParaRPr lang="en-US" altLang="en-US" smtClean="0"/>
          </a:p>
          <a:p>
            <a:pPr eaLnBrk="1" hangingPunct="1">
              <a:buFontTx/>
              <a:buNone/>
            </a:pPr>
            <a:endParaRPr lang="en-US" altLang="en-US" smtClean="0"/>
          </a:p>
          <a:p>
            <a:pPr lvl="1" eaLnBrk="1" hangingPunct="1"/>
            <a:r>
              <a:rPr lang="en-US" altLang="en-US" smtClean="0"/>
              <a:t>The model that accounts for the geometry arrangement of shared and unshared electron pairs around a central atom in terms of the repulsion between electron pairs. </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694C55-B7BD-4B16-8EB5-527B934078E8}" type="slidenum">
              <a:rPr lang="en-US" altLang="en-US" sz="1400" smtClean="0"/>
              <a:pPr>
                <a:spcBef>
                  <a:spcPct val="0"/>
                </a:spcBef>
                <a:buFontTx/>
                <a:buNone/>
              </a:pPr>
              <a:t>122</a:t>
            </a:fld>
            <a:endParaRPr lang="en-US" altLang="en-US" sz="1400" smtClean="0"/>
          </a:p>
        </p:txBody>
      </p:sp>
      <p:sp>
        <p:nvSpPr>
          <p:cNvPr id="130051" name="Rectangle 2"/>
          <p:cNvSpPr>
            <a:spLocks noGrp="1" noChangeArrowheads="1"/>
          </p:cNvSpPr>
          <p:nvPr>
            <p:ph type="title"/>
          </p:nvPr>
        </p:nvSpPr>
        <p:spPr/>
        <p:txBody>
          <a:bodyPr/>
          <a:lstStyle/>
          <a:p>
            <a:pPr eaLnBrk="1" hangingPunct="1"/>
            <a:r>
              <a:rPr lang="en-US" altLang="en-US" smtClean="0"/>
              <a:t>9.2 VSEPR</a:t>
            </a:r>
          </a:p>
        </p:txBody>
      </p:sp>
      <p:sp>
        <p:nvSpPr>
          <p:cNvPr id="130052" name="Rectangle 3"/>
          <p:cNvSpPr>
            <a:spLocks noGrp="1" noChangeArrowheads="1"/>
          </p:cNvSpPr>
          <p:nvPr>
            <p:ph type="body" idx="1"/>
          </p:nvPr>
        </p:nvSpPr>
        <p:spPr/>
        <p:txBody>
          <a:bodyPr/>
          <a:lstStyle/>
          <a:p>
            <a:pPr eaLnBrk="1" hangingPunct="1"/>
            <a:r>
              <a:rPr lang="en-US" altLang="en-US" smtClean="0"/>
              <a:t>Balloon Demo</a:t>
            </a:r>
          </a:p>
          <a:p>
            <a:pPr eaLnBrk="1" hangingPunct="1"/>
            <a:endParaRPr lang="en-US" altLang="en-US" smtClean="0"/>
          </a:p>
          <a:p>
            <a:pPr eaLnBrk="1" hangingPunct="1">
              <a:buFontTx/>
              <a:buNone/>
            </a:pPr>
            <a:endParaRPr lang="en-US" altLang="en-US" smtClean="0"/>
          </a:p>
          <a:p>
            <a:pPr lvl="1" eaLnBrk="1" hangingPunct="1">
              <a:buFontTx/>
              <a:buNone/>
            </a:pPr>
            <a:r>
              <a:rPr lang="en-US" altLang="en-US" smtClean="0"/>
              <a:t>GET OUT OF MY WAY!!!!! = REPULSION</a:t>
            </a:r>
          </a:p>
        </p:txBody>
      </p:sp>
      <p:pic>
        <p:nvPicPr>
          <p:cNvPr id="130053" name="Picture 4" descr="ballo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343400"/>
            <a:ext cx="60960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26929C-B189-4843-A19F-76E3579DCEE1}" type="slidenum">
              <a:rPr lang="en-US" altLang="en-US" sz="1400" smtClean="0"/>
              <a:pPr>
                <a:spcBef>
                  <a:spcPct val="0"/>
                </a:spcBef>
                <a:buFontTx/>
                <a:buNone/>
              </a:pPr>
              <a:t>123</a:t>
            </a:fld>
            <a:endParaRPr lang="en-US" altLang="en-US" sz="1400" smtClean="0"/>
          </a:p>
        </p:txBody>
      </p:sp>
      <p:sp>
        <p:nvSpPr>
          <p:cNvPr id="131075" name="Rectangle 2"/>
          <p:cNvSpPr>
            <a:spLocks noGrp="1" noChangeArrowheads="1"/>
          </p:cNvSpPr>
          <p:nvPr>
            <p:ph type="title"/>
          </p:nvPr>
        </p:nvSpPr>
        <p:spPr/>
        <p:txBody>
          <a:bodyPr/>
          <a:lstStyle/>
          <a:p>
            <a:pPr eaLnBrk="1" hangingPunct="1"/>
            <a:r>
              <a:rPr lang="en-US" altLang="en-US" smtClean="0"/>
              <a:t>The Best Shape </a:t>
            </a:r>
          </a:p>
        </p:txBody>
      </p:sp>
      <p:sp>
        <p:nvSpPr>
          <p:cNvPr id="131076" name="Rectangle 3"/>
          <p:cNvSpPr>
            <a:spLocks noGrp="1" noChangeArrowheads="1"/>
          </p:cNvSpPr>
          <p:nvPr>
            <p:ph type="body" idx="1"/>
          </p:nvPr>
        </p:nvSpPr>
        <p:spPr/>
        <p:txBody>
          <a:bodyPr/>
          <a:lstStyle/>
          <a:p>
            <a:pPr eaLnBrk="1" hangingPunct="1"/>
            <a:r>
              <a:rPr lang="en-US" altLang="en-US" smtClean="0"/>
              <a:t>The best geometry for a molecules is one that minimizes repulsion between lone pairs and bonded pairs or electrons.</a:t>
            </a:r>
          </a:p>
          <a:p>
            <a:pPr eaLnBrk="1" hangingPunct="1"/>
            <a:endParaRPr lang="en-US" altLang="en-US" smtClean="0"/>
          </a:p>
          <a:p>
            <a:pPr eaLnBrk="1" hangingPunct="1"/>
            <a:r>
              <a:rPr lang="en-US" altLang="en-US" smtClean="0"/>
              <a:t>You are responsible to know all the information on the handout.</a:t>
            </a:r>
          </a:p>
          <a:p>
            <a:pPr eaLnBrk="1" hangingPunct="1"/>
            <a:endParaRPr lang="en-US" altLang="en-US" smtClean="0"/>
          </a:p>
          <a:p>
            <a:pPr lvl="4" eaLnBrk="1" hangingPunct="1">
              <a:buFontTx/>
              <a:buNone/>
            </a:pPr>
            <a:r>
              <a:rPr lang="en-US" altLang="en-US" smtClean="0"/>
              <a:t>                  Sad but true!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5638DE-447D-4D59-BD1F-82EFF71E955E}" type="slidenum">
              <a:rPr lang="en-US" altLang="en-US" sz="1400" smtClean="0"/>
              <a:pPr>
                <a:spcBef>
                  <a:spcPct val="0"/>
                </a:spcBef>
                <a:buFontTx/>
                <a:buNone/>
              </a:pPr>
              <a:t>124</a:t>
            </a:fld>
            <a:endParaRPr lang="en-US" altLang="en-US" sz="1400" smtClean="0"/>
          </a:p>
        </p:txBody>
      </p:sp>
      <p:sp>
        <p:nvSpPr>
          <p:cNvPr id="132099" name="Rectangle 2"/>
          <p:cNvSpPr>
            <a:spLocks noGrp="1" noChangeArrowheads="1"/>
          </p:cNvSpPr>
          <p:nvPr>
            <p:ph type="title"/>
          </p:nvPr>
        </p:nvSpPr>
        <p:spPr/>
        <p:txBody>
          <a:bodyPr/>
          <a:lstStyle/>
          <a:p>
            <a:pPr eaLnBrk="1" hangingPunct="1"/>
            <a:r>
              <a:rPr lang="en-US" altLang="en-US" smtClean="0"/>
              <a:t>Homework </a:t>
            </a:r>
          </a:p>
        </p:txBody>
      </p:sp>
      <p:sp>
        <p:nvSpPr>
          <p:cNvPr id="132100" name="Rectangle 3"/>
          <p:cNvSpPr>
            <a:spLocks noGrp="1" noChangeArrowheads="1"/>
          </p:cNvSpPr>
          <p:nvPr>
            <p:ph type="body" idx="1"/>
          </p:nvPr>
        </p:nvSpPr>
        <p:spPr/>
        <p:txBody>
          <a:bodyPr/>
          <a:lstStyle/>
          <a:p>
            <a:pPr eaLnBrk="1" hangingPunct="1"/>
            <a:r>
              <a:rPr lang="en-US" altLang="en-US" smtClean="0"/>
              <a:t>9.1  Fill in molecular geometry table columns C and G using your text</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706076-DB43-4D9B-A8B2-86510C6B0058}" type="slidenum">
              <a:rPr lang="en-US" altLang="en-US" sz="1400" smtClean="0"/>
              <a:pPr>
                <a:spcBef>
                  <a:spcPct val="0"/>
                </a:spcBef>
                <a:buFontTx/>
                <a:buNone/>
              </a:pPr>
              <a:t>125</a:t>
            </a:fld>
            <a:endParaRPr lang="en-US" altLang="en-US" sz="1400" smtClean="0"/>
          </a:p>
        </p:txBody>
      </p:sp>
      <p:sp>
        <p:nvSpPr>
          <p:cNvPr id="133123" name="Rectangle 2"/>
          <p:cNvSpPr>
            <a:spLocks noGrp="1" noChangeArrowheads="1"/>
          </p:cNvSpPr>
          <p:nvPr>
            <p:ph type="title"/>
          </p:nvPr>
        </p:nvSpPr>
        <p:spPr/>
        <p:txBody>
          <a:bodyPr/>
          <a:lstStyle/>
          <a:p>
            <a:pPr eaLnBrk="1" hangingPunct="1"/>
            <a:r>
              <a:rPr lang="en-US" altLang="en-US" smtClean="0"/>
              <a:t>Quick VSEPR Lesson </a:t>
            </a:r>
          </a:p>
        </p:txBody>
      </p:sp>
      <p:sp>
        <p:nvSpPr>
          <p:cNvPr id="133124" name="Rectangle 3"/>
          <p:cNvSpPr>
            <a:spLocks noGrp="1" noChangeArrowheads="1"/>
          </p:cNvSpPr>
          <p:nvPr>
            <p:ph type="body" idx="1"/>
          </p:nvPr>
        </p:nvSpPr>
        <p:spPr/>
        <p:txBody>
          <a:bodyPr/>
          <a:lstStyle/>
          <a:p>
            <a:pPr marL="609600" indent="-609600" eaLnBrk="1" hangingPunct="1">
              <a:buFontTx/>
              <a:buAutoNum type="arabicPeriod"/>
            </a:pPr>
            <a:r>
              <a:rPr lang="en-US" altLang="en-US" smtClean="0"/>
              <a:t>Electron Domain = electron pairs bound to the central atom.</a:t>
            </a:r>
          </a:p>
          <a:p>
            <a:pPr marL="609600" indent="-609600" eaLnBrk="1" hangingPunct="1">
              <a:buFontTx/>
              <a:buAutoNum type="arabicPeriod"/>
            </a:pPr>
            <a:endParaRPr lang="en-US" altLang="en-US" smtClean="0"/>
          </a:p>
          <a:p>
            <a:pPr marL="990600" lvl="1" indent="-533400" eaLnBrk="1" hangingPunct="1">
              <a:buFontTx/>
              <a:buNone/>
            </a:pPr>
            <a:r>
              <a:rPr lang="en-US" altLang="en-US" smtClean="0"/>
              <a:t>			Cl— C – Cl </a:t>
            </a:r>
          </a:p>
          <a:p>
            <a:pPr marL="990600" lvl="1" indent="-533400" eaLnBrk="1" hangingPunct="1">
              <a:buFontTx/>
              <a:buNone/>
            </a:pPr>
            <a:endParaRPr lang="en-US" altLang="en-US" smtClean="0"/>
          </a:p>
          <a:p>
            <a:pPr marL="609600" indent="-609600" eaLnBrk="1" hangingPunct="1">
              <a:buFontTx/>
              <a:buAutoNum type="arabicPeriod"/>
            </a:pPr>
            <a:r>
              <a:rPr lang="en-US" altLang="en-US" smtClean="0"/>
              <a:t>Nonbonding Domains = lone pairs bound to the central atom </a:t>
            </a:r>
          </a:p>
          <a:p>
            <a:pPr marL="609600" indent="-609600" eaLnBrk="1" hangingPunct="1">
              <a:buFontTx/>
              <a:buNone/>
            </a:pPr>
            <a:r>
              <a:rPr lang="en-US" altLang="en-US" smtClean="0"/>
              <a:t>				                        </a:t>
            </a:r>
          </a:p>
        </p:txBody>
      </p:sp>
      <p:pic>
        <p:nvPicPr>
          <p:cNvPr id="133125" name="Picture 4" descr="sf4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876800"/>
            <a:ext cx="17526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70BA57A-F43D-4648-A115-2F4B3F997CC9}" type="slidenum">
              <a:rPr lang="en-US" altLang="en-US" sz="1400" smtClean="0"/>
              <a:pPr>
                <a:spcBef>
                  <a:spcPct val="0"/>
                </a:spcBef>
                <a:buFontTx/>
                <a:buNone/>
              </a:pPr>
              <a:t>126</a:t>
            </a:fld>
            <a:endParaRPr lang="en-US" altLang="en-US" sz="1400" smtClean="0"/>
          </a:p>
        </p:txBody>
      </p:sp>
      <p:sp>
        <p:nvSpPr>
          <p:cNvPr id="134147" name="Rectangle 2"/>
          <p:cNvSpPr>
            <a:spLocks noGrp="1" noChangeArrowheads="1"/>
          </p:cNvSpPr>
          <p:nvPr>
            <p:ph type="title"/>
          </p:nvPr>
        </p:nvSpPr>
        <p:spPr/>
        <p:txBody>
          <a:bodyPr/>
          <a:lstStyle/>
          <a:p>
            <a:pPr eaLnBrk="1" hangingPunct="1"/>
            <a:r>
              <a:rPr lang="en-US" altLang="en-US" smtClean="0"/>
              <a:t>Quick VSEPR Lesson cont. </a:t>
            </a:r>
          </a:p>
        </p:txBody>
      </p:sp>
      <p:sp>
        <p:nvSpPr>
          <p:cNvPr id="134148" name="Rectangle 3"/>
          <p:cNvSpPr>
            <a:spLocks noGrp="1" noChangeArrowheads="1"/>
          </p:cNvSpPr>
          <p:nvPr>
            <p:ph type="body" idx="1"/>
          </p:nvPr>
        </p:nvSpPr>
        <p:spPr/>
        <p:txBody>
          <a:bodyPr/>
          <a:lstStyle/>
          <a:p>
            <a:pPr marL="609600" indent="-609600" eaLnBrk="1" hangingPunct="1">
              <a:buFontTx/>
              <a:buAutoNum type="arabicPeriod"/>
            </a:pPr>
            <a:r>
              <a:rPr lang="en-US" altLang="en-US" smtClean="0"/>
              <a:t>Note we only care about bonds and lone pairs on a designated atom (typical the central atom unless other wise noted)</a:t>
            </a:r>
          </a:p>
          <a:p>
            <a:pPr marL="609600" indent="-609600" eaLnBrk="1" hangingPunct="1">
              <a:buFontTx/>
              <a:buAutoNum type="arabicPeriod"/>
            </a:pPr>
            <a:endParaRPr lang="en-US" altLang="en-US" smtClean="0"/>
          </a:p>
          <a:p>
            <a:pPr marL="609600" indent="-609600" eaLnBrk="1" hangingPunct="1">
              <a:buFontTx/>
              <a:buNone/>
            </a:pPr>
            <a:endParaRPr lang="en-US" altLang="en-US" smtClean="0"/>
          </a:p>
          <a:p>
            <a:pPr marL="609600" indent="-609600" eaLnBrk="1" hangingPunct="1">
              <a:buFontTx/>
              <a:buNone/>
            </a:pPr>
            <a:r>
              <a:rPr lang="en-US" altLang="en-US" smtClean="0"/>
              <a:t>2.  Lone pairs, single, double, triple bonds all count as one domain ONLY.</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E658609-78B5-490B-BDD5-692AC822DAA5}" type="slidenum">
              <a:rPr lang="en-US" altLang="en-US" sz="1400" smtClean="0"/>
              <a:pPr>
                <a:spcBef>
                  <a:spcPct val="0"/>
                </a:spcBef>
                <a:buFontTx/>
                <a:buNone/>
              </a:pPr>
              <a:t>127</a:t>
            </a:fld>
            <a:endParaRPr lang="en-US" altLang="en-US" sz="1400" smtClean="0"/>
          </a:p>
        </p:txBody>
      </p:sp>
      <p:sp>
        <p:nvSpPr>
          <p:cNvPr id="135171" name="Rectangle 2"/>
          <p:cNvSpPr>
            <a:spLocks noGrp="1" noChangeArrowheads="1"/>
          </p:cNvSpPr>
          <p:nvPr>
            <p:ph type="title"/>
          </p:nvPr>
        </p:nvSpPr>
        <p:spPr/>
        <p:txBody>
          <a:bodyPr/>
          <a:lstStyle/>
          <a:p>
            <a:pPr eaLnBrk="1" hangingPunct="1"/>
            <a:r>
              <a:rPr lang="en-US" altLang="en-US" sz="4000" smtClean="0"/>
              <a:t>Steps to Using VSEPR to Predict Molecular Shape </a:t>
            </a:r>
          </a:p>
        </p:txBody>
      </p:sp>
      <p:sp>
        <p:nvSpPr>
          <p:cNvPr id="135172" name="Rectangle 3"/>
          <p:cNvSpPr>
            <a:spLocks noGrp="1" noChangeArrowheads="1"/>
          </p:cNvSpPr>
          <p:nvPr>
            <p:ph type="body" idx="1"/>
          </p:nvPr>
        </p:nvSpPr>
        <p:spPr/>
        <p:txBody>
          <a:bodyPr/>
          <a:lstStyle/>
          <a:p>
            <a:pPr marL="609600" indent="-609600" eaLnBrk="1" hangingPunct="1">
              <a:buFontTx/>
              <a:buAutoNum type="arabicPeriod"/>
            </a:pPr>
            <a:r>
              <a:rPr lang="en-US" altLang="en-US" smtClean="0"/>
              <a:t>Draw Lewis Structure </a:t>
            </a:r>
          </a:p>
          <a:p>
            <a:pPr marL="609600" indent="-609600" eaLnBrk="1" hangingPunct="1">
              <a:buFontTx/>
              <a:buAutoNum type="arabicPeriod"/>
            </a:pPr>
            <a:r>
              <a:rPr lang="en-US" altLang="en-US" smtClean="0"/>
              <a:t>Count the total # of bonding domains (electron and lone pairs on designated atom only). </a:t>
            </a:r>
          </a:p>
          <a:p>
            <a:pPr marL="609600" indent="-609600" eaLnBrk="1" hangingPunct="1">
              <a:buFontTx/>
              <a:buAutoNum type="arabicPeriod"/>
            </a:pPr>
            <a:r>
              <a:rPr lang="en-US" altLang="en-US" smtClean="0"/>
              <a:t>Arrange the bonding domains so there is the least repulsion. (my table will help)</a:t>
            </a:r>
          </a:p>
          <a:p>
            <a:pPr marL="609600" indent="-609600" eaLnBrk="1" hangingPunct="1">
              <a:buFontTx/>
              <a:buAutoNum type="arabicPeriod"/>
            </a:pPr>
            <a:r>
              <a:rPr lang="en-US" altLang="en-US" smtClean="0"/>
              <a:t>Use the arrangement to determine the molecular geometry.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B42A90-FB2B-4EB5-B92F-372E61076035}" type="slidenum">
              <a:rPr lang="en-US" altLang="en-US" sz="1400" smtClean="0"/>
              <a:pPr>
                <a:spcBef>
                  <a:spcPct val="0"/>
                </a:spcBef>
                <a:buFontTx/>
                <a:buNone/>
              </a:pPr>
              <a:t>128</a:t>
            </a:fld>
            <a:endParaRPr lang="en-US" altLang="en-US" sz="1400" smtClean="0"/>
          </a:p>
        </p:txBody>
      </p:sp>
      <p:sp>
        <p:nvSpPr>
          <p:cNvPr id="136195" name="Rectangle 2"/>
          <p:cNvSpPr>
            <a:spLocks noGrp="1" noChangeArrowheads="1"/>
          </p:cNvSpPr>
          <p:nvPr>
            <p:ph type="body" idx="1"/>
          </p:nvPr>
        </p:nvSpPr>
        <p:spPr/>
        <p:txBody>
          <a:bodyPr/>
          <a:lstStyle/>
          <a:p>
            <a:pPr eaLnBrk="1" hangingPunct="1">
              <a:buFontTx/>
              <a:buNone/>
            </a:pPr>
            <a:r>
              <a:rPr lang="en-US" altLang="en-US" smtClean="0"/>
              <a:t>CO</a:t>
            </a:r>
            <a:r>
              <a:rPr lang="en-US" altLang="en-US" baseline="-25000" smtClean="0"/>
              <a:t>2</a:t>
            </a:r>
          </a:p>
          <a:p>
            <a:pPr eaLnBrk="1" hangingPunct="1">
              <a:buFontTx/>
              <a:buNone/>
            </a:pPr>
            <a:endParaRPr lang="en-US" altLang="en-US" baseline="-25000" smtClean="0"/>
          </a:p>
          <a:p>
            <a:pPr eaLnBrk="1" hangingPunct="1">
              <a:buFontTx/>
              <a:buNone/>
            </a:pPr>
            <a:r>
              <a:rPr lang="en-US" altLang="en-US" smtClean="0"/>
              <a:t>C 4</a:t>
            </a:r>
          </a:p>
          <a:p>
            <a:pPr eaLnBrk="1" hangingPunct="1">
              <a:buFontTx/>
              <a:buNone/>
            </a:pPr>
            <a:r>
              <a:rPr lang="en-US" altLang="en-US" smtClean="0"/>
              <a:t>O 6</a:t>
            </a:r>
          </a:p>
          <a:p>
            <a:pPr eaLnBrk="1" hangingPunct="1">
              <a:buFontTx/>
              <a:buNone/>
            </a:pPr>
            <a:r>
              <a:rPr lang="en-US" altLang="en-US" u="sng" smtClean="0"/>
              <a:t>O 6        </a:t>
            </a:r>
          </a:p>
          <a:p>
            <a:pPr eaLnBrk="1" hangingPunct="1">
              <a:buFontTx/>
              <a:buNone/>
            </a:pPr>
            <a:r>
              <a:rPr lang="en-US" altLang="en-US" smtClean="0"/>
              <a:t>16 e- </a:t>
            </a:r>
          </a:p>
        </p:txBody>
      </p:sp>
      <p:pic>
        <p:nvPicPr>
          <p:cNvPr id="136196" name="Picture 3" descr="formc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19200"/>
            <a:ext cx="46339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 Box 4"/>
          <p:cNvSpPr txBox="1">
            <a:spLocks noChangeArrowheads="1"/>
          </p:cNvSpPr>
          <p:nvPr/>
        </p:nvSpPr>
        <p:spPr bwMode="auto">
          <a:xfrm>
            <a:off x="2209800" y="2590800"/>
            <a:ext cx="64008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2    electron bonding domains    </a:t>
            </a:r>
          </a:p>
          <a:p>
            <a:pPr eaLnBrk="1" hangingPunct="1">
              <a:spcBef>
                <a:spcPct val="50000"/>
              </a:spcBef>
              <a:buFontTx/>
              <a:buNone/>
            </a:pPr>
            <a:r>
              <a:rPr lang="en-US" altLang="en-US" sz="2000" b="1" u="sng"/>
              <a:t>0    non-bonding domains</a:t>
            </a:r>
          </a:p>
          <a:p>
            <a:pPr eaLnBrk="1" hangingPunct="1">
              <a:spcBef>
                <a:spcPct val="50000"/>
              </a:spcBef>
              <a:buFontTx/>
              <a:buAutoNum type="arabicPlain" startAt="2"/>
            </a:pPr>
            <a:r>
              <a:rPr lang="en-US" altLang="en-US" sz="2000" b="1"/>
              <a:t>electron  pairs around the central atom </a:t>
            </a:r>
          </a:p>
          <a:p>
            <a:pPr eaLnBrk="1" hangingPunct="1">
              <a:spcBef>
                <a:spcPct val="50000"/>
              </a:spcBef>
              <a:buFontTx/>
              <a:buNone/>
            </a:pPr>
            <a:r>
              <a:rPr lang="en-US" altLang="en-US" sz="2000" b="1"/>
              <a:t>(column A)</a:t>
            </a:r>
          </a:p>
          <a:p>
            <a:pPr eaLnBrk="1" hangingPunct="1">
              <a:spcBef>
                <a:spcPct val="50000"/>
              </a:spcBef>
              <a:buFontTx/>
              <a:buNone/>
            </a:pPr>
            <a:endParaRPr lang="en-US" altLang="en-US" sz="2000" b="1"/>
          </a:p>
          <a:p>
            <a:pPr eaLnBrk="1" hangingPunct="1">
              <a:spcBef>
                <a:spcPct val="50000"/>
              </a:spcBef>
              <a:buFontTx/>
              <a:buNone/>
            </a:pPr>
            <a:r>
              <a:rPr lang="en-US" altLang="en-US" sz="2000" b="1" u="sng"/>
              <a:t>Use your table 9.2- 3</a:t>
            </a:r>
            <a:r>
              <a:rPr lang="en-US" altLang="en-US" sz="2000" b="1"/>
              <a:t> </a:t>
            </a:r>
          </a:p>
          <a:p>
            <a:pPr eaLnBrk="1" hangingPunct="1">
              <a:spcBef>
                <a:spcPct val="50000"/>
              </a:spcBef>
              <a:buFontTx/>
              <a:buNone/>
            </a:pPr>
            <a:r>
              <a:rPr lang="en-US" altLang="en-US" sz="2000" b="1"/>
              <a:t># of bonding domains (2) tells the electron pair arrangement of  = linear  (B/D)</a:t>
            </a:r>
          </a:p>
          <a:p>
            <a:pPr eaLnBrk="1" hangingPunct="1">
              <a:spcBef>
                <a:spcPct val="50000"/>
              </a:spcBef>
              <a:buFontTx/>
              <a:buNone/>
            </a:pPr>
            <a:r>
              <a:rPr lang="en-US" altLang="en-US" sz="2000" b="1"/>
              <a:t># non-bonding domains (0) tells us the molecular geometry  = linear (E/F)</a:t>
            </a:r>
            <a:endParaRPr lang="en-US" altLang="en-US" sz="1800" b="1"/>
          </a:p>
        </p:txBody>
      </p:sp>
      <p:sp>
        <p:nvSpPr>
          <p:cNvPr id="136198" name="AutoShape 5"/>
          <p:cNvSpPr>
            <a:spLocks noChangeArrowheads="1"/>
          </p:cNvSpPr>
          <p:nvPr/>
        </p:nvSpPr>
        <p:spPr bwMode="auto">
          <a:xfrm>
            <a:off x="3200400" y="1295400"/>
            <a:ext cx="1066800" cy="3810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199" name="Text Box 6"/>
          <p:cNvSpPr txBox="1">
            <a:spLocks noChangeArrowheads="1"/>
          </p:cNvSpPr>
          <p:nvPr/>
        </p:nvSpPr>
        <p:spPr bwMode="auto">
          <a:xfrm>
            <a:off x="3352800" y="609600"/>
            <a:ext cx="1447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solidFill>
                  <a:srgbClr val="FF3300"/>
                </a:solidFill>
              </a:rPr>
              <a:t>180</a:t>
            </a:r>
            <a:r>
              <a:rPr lang="en-US" altLang="en-US" sz="2000" b="1">
                <a:solidFill>
                  <a:srgbClr val="FF3300"/>
                </a:solidFill>
                <a:cs typeface="Arial" panose="020B0604020202020204" pitchFamily="34" charset="0"/>
              </a:rPr>
              <a: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8EC5FB-4EE0-4802-91E3-C817406A3E40}" type="slidenum">
              <a:rPr lang="en-US" altLang="en-US" sz="1400" smtClean="0"/>
              <a:pPr>
                <a:spcBef>
                  <a:spcPct val="0"/>
                </a:spcBef>
                <a:buFontTx/>
                <a:buNone/>
              </a:pPr>
              <a:t>129</a:t>
            </a:fld>
            <a:endParaRPr lang="en-US" altLang="en-US" sz="1400" smtClean="0"/>
          </a:p>
        </p:txBody>
      </p:sp>
      <p:sp>
        <p:nvSpPr>
          <p:cNvPr id="137219" name="Rectangle 2"/>
          <p:cNvSpPr>
            <a:spLocks noGrp="1" noChangeArrowheads="1"/>
          </p:cNvSpPr>
          <p:nvPr>
            <p:ph type="title"/>
          </p:nvPr>
        </p:nvSpPr>
        <p:spPr/>
        <p:txBody>
          <a:bodyPr/>
          <a:lstStyle/>
          <a:p>
            <a:pPr eaLnBrk="1" hangingPunct="1"/>
            <a:r>
              <a:rPr lang="en-US" altLang="en-US" smtClean="0"/>
              <a:t>Question </a:t>
            </a:r>
          </a:p>
        </p:txBody>
      </p:sp>
      <p:sp>
        <p:nvSpPr>
          <p:cNvPr id="137220" name="Rectangle 3"/>
          <p:cNvSpPr>
            <a:spLocks noGrp="1" noChangeArrowheads="1"/>
          </p:cNvSpPr>
          <p:nvPr>
            <p:ph type="body" idx="1"/>
          </p:nvPr>
        </p:nvSpPr>
        <p:spPr/>
        <p:txBody>
          <a:bodyPr/>
          <a:lstStyle/>
          <a:p>
            <a:pPr eaLnBrk="1" hangingPunct="1"/>
            <a:endParaRPr lang="en-US" altLang="en-US" smtClean="0"/>
          </a:p>
          <a:p>
            <a:pPr eaLnBrk="1" hangingPunct="1">
              <a:buFontTx/>
              <a:buNone/>
            </a:pPr>
            <a:r>
              <a:rPr lang="en-US" altLang="en-US" smtClean="0"/>
              <a:t>What is the molecular geometry of</a:t>
            </a:r>
          </a:p>
          <a:p>
            <a:pPr eaLnBrk="1" hangingPunct="1">
              <a:buFontTx/>
              <a:buNone/>
            </a:pPr>
            <a:r>
              <a:rPr lang="en-US" altLang="en-US" smtClean="0"/>
              <a:t>                             NH</a:t>
            </a:r>
            <a:r>
              <a:rPr lang="en-US" altLang="en-US" baseline="-25000" smtClean="0"/>
              <a:t>3</a:t>
            </a:r>
            <a:endParaRPr lang="en-US" altLang="en-US" smtClean="0"/>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DDA3EB-FE60-46C9-9B02-7E81F0FCE583}" type="slidenum">
              <a:rPr lang="en-US" altLang="en-US" sz="1400" smtClean="0"/>
              <a:pPr>
                <a:spcBef>
                  <a:spcPct val="0"/>
                </a:spcBef>
                <a:buFontTx/>
                <a:buNone/>
              </a:pPr>
              <a:t>13</a:t>
            </a:fld>
            <a:endParaRPr lang="en-US" altLang="en-US" sz="1400" smtClean="0"/>
          </a:p>
        </p:txBody>
      </p:sp>
      <p:sp>
        <p:nvSpPr>
          <p:cNvPr id="15363" name="Rectangle 2"/>
          <p:cNvSpPr>
            <a:spLocks noGrp="1" noChangeArrowheads="1"/>
          </p:cNvSpPr>
          <p:nvPr>
            <p:ph type="title"/>
          </p:nvPr>
        </p:nvSpPr>
        <p:spPr/>
        <p:txBody>
          <a:bodyPr/>
          <a:lstStyle/>
          <a:p>
            <a:pPr eaLnBrk="1" hangingPunct="1"/>
            <a:r>
              <a:rPr lang="en-US" altLang="en-US" smtClean="0"/>
              <a:t>Features of Covalent Bond </a:t>
            </a:r>
          </a:p>
        </p:txBody>
      </p:sp>
      <p:sp>
        <p:nvSpPr>
          <p:cNvPr id="15364" name="Rectangle 3"/>
          <p:cNvSpPr>
            <a:spLocks noGrp="1" noChangeArrowheads="1"/>
          </p:cNvSpPr>
          <p:nvPr>
            <p:ph type="body" idx="1"/>
          </p:nvPr>
        </p:nvSpPr>
        <p:spPr/>
        <p:txBody>
          <a:bodyPr/>
          <a:lstStyle/>
          <a:p>
            <a:pPr eaLnBrk="1" hangingPunct="1"/>
            <a:r>
              <a:rPr lang="en-US" altLang="en-US" smtClean="0"/>
              <a:t>Each atom </a:t>
            </a:r>
            <a:r>
              <a:rPr lang="en-US" altLang="en-US" u="sng" smtClean="0"/>
              <a:t>shares its unpaired electron</a:t>
            </a:r>
            <a:r>
              <a:rPr lang="en-US" altLang="en-US" smtClean="0"/>
              <a:t>, both atoms are “tricked” into thinking each has a full valence of eight electrons. </a:t>
            </a:r>
          </a:p>
          <a:p>
            <a:pPr eaLnBrk="1" hangingPunct="1">
              <a:buFontTx/>
              <a:buNone/>
            </a:pPr>
            <a:endParaRPr lang="en-US" altLang="en-US" smtClean="0"/>
          </a:p>
          <a:p>
            <a:pPr eaLnBrk="1" hangingPunct="1"/>
            <a:r>
              <a:rPr lang="en-US" altLang="en-US" smtClean="0"/>
              <a:t>Tend to be gases, liquids or low </a:t>
            </a:r>
            <a:r>
              <a:rPr lang="en-US" altLang="en-US" u="sng" smtClean="0"/>
              <a:t>melting point</a:t>
            </a:r>
            <a:r>
              <a:rPr lang="en-US" altLang="en-US" smtClean="0"/>
              <a:t> solids, because the intermolecular forces of attraction are comparatively weak.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69F0B0-CA04-43A9-A82C-79CB320648FC}" type="slidenum">
              <a:rPr lang="en-US" altLang="en-US" sz="1400" smtClean="0"/>
              <a:pPr>
                <a:spcBef>
                  <a:spcPct val="0"/>
                </a:spcBef>
                <a:buFontTx/>
                <a:buNone/>
              </a:pPr>
              <a:t>130</a:t>
            </a:fld>
            <a:endParaRPr lang="en-US" altLang="en-US" sz="1400" smtClean="0"/>
          </a:p>
        </p:txBody>
      </p:sp>
      <p:sp>
        <p:nvSpPr>
          <p:cNvPr id="138243" name="Rectangle 2"/>
          <p:cNvSpPr>
            <a:spLocks noGrp="1" noChangeArrowheads="1"/>
          </p:cNvSpPr>
          <p:nvPr>
            <p:ph type="body" idx="1"/>
          </p:nvPr>
        </p:nvSpPr>
        <p:spPr>
          <a:xfrm>
            <a:off x="457200" y="609600"/>
            <a:ext cx="8229600" cy="5516563"/>
          </a:xfrm>
        </p:spPr>
        <p:txBody>
          <a:bodyPr/>
          <a:lstStyle/>
          <a:p>
            <a:pPr eaLnBrk="1" hangingPunct="1">
              <a:buFontTx/>
              <a:buNone/>
            </a:pPr>
            <a:r>
              <a:rPr lang="en-US" altLang="en-US" smtClean="0"/>
              <a:t>N 5</a:t>
            </a:r>
          </a:p>
          <a:p>
            <a:pPr eaLnBrk="1" hangingPunct="1">
              <a:buFontTx/>
              <a:buNone/>
            </a:pPr>
            <a:r>
              <a:rPr lang="en-US" altLang="en-US" smtClean="0"/>
              <a:t>H 1</a:t>
            </a:r>
          </a:p>
          <a:p>
            <a:pPr eaLnBrk="1" hangingPunct="1">
              <a:buFontTx/>
              <a:buNone/>
            </a:pPr>
            <a:r>
              <a:rPr lang="en-US" altLang="en-US" smtClean="0"/>
              <a:t>H 1</a:t>
            </a:r>
          </a:p>
          <a:p>
            <a:pPr eaLnBrk="1" hangingPunct="1">
              <a:buFontTx/>
              <a:buNone/>
            </a:pPr>
            <a:r>
              <a:rPr lang="en-US" altLang="en-US" u="sng" smtClean="0"/>
              <a:t>H 1</a:t>
            </a:r>
          </a:p>
          <a:p>
            <a:pPr eaLnBrk="1" hangingPunct="1">
              <a:buFontTx/>
              <a:buNone/>
            </a:pPr>
            <a:r>
              <a:rPr lang="en-US" altLang="en-US" smtClean="0"/>
              <a:t>8 </a:t>
            </a:r>
          </a:p>
        </p:txBody>
      </p:sp>
      <p:pic>
        <p:nvPicPr>
          <p:cNvPr id="138244" name="Picture 3" descr="N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267811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Text Box 4"/>
          <p:cNvSpPr txBox="1">
            <a:spLocks noChangeArrowheads="1"/>
          </p:cNvSpPr>
          <p:nvPr/>
        </p:nvSpPr>
        <p:spPr bwMode="auto">
          <a:xfrm>
            <a:off x="4953000" y="762000"/>
            <a:ext cx="38100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3 electron bonding domains</a:t>
            </a:r>
          </a:p>
          <a:p>
            <a:pPr eaLnBrk="1" hangingPunct="1">
              <a:spcBef>
                <a:spcPct val="50000"/>
              </a:spcBef>
              <a:buFontTx/>
              <a:buNone/>
            </a:pPr>
            <a:r>
              <a:rPr lang="en-US" altLang="en-US" sz="2000" b="1" u="sng"/>
              <a:t>1 non-bonding domains</a:t>
            </a:r>
          </a:p>
          <a:p>
            <a:pPr eaLnBrk="1" hangingPunct="1">
              <a:spcBef>
                <a:spcPct val="50000"/>
              </a:spcBef>
              <a:buFontTx/>
              <a:buNone/>
            </a:pPr>
            <a:r>
              <a:rPr lang="en-US" altLang="en-US" sz="2000" b="1"/>
              <a:t>4 electron pairs around the central atom (A)</a:t>
            </a:r>
          </a:p>
          <a:p>
            <a:pPr eaLnBrk="1" hangingPunct="1">
              <a:spcBef>
                <a:spcPct val="50000"/>
              </a:spcBef>
              <a:buFontTx/>
              <a:buNone/>
            </a:pPr>
            <a:endParaRPr lang="en-US" altLang="en-US" sz="2000"/>
          </a:p>
        </p:txBody>
      </p:sp>
      <p:sp>
        <p:nvSpPr>
          <p:cNvPr id="138246" name="Text Box 5"/>
          <p:cNvSpPr txBox="1">
            <a:spLocks noChangeArrowheads="1"/>
          </p:cNvSpPr>
          <p:nvPr/>
        </p:nvSpPr>
        <p:spPr bwMode="auto">
          <a:xfrm>
            <a:off x="457200" y="4267200"/>
            <a:ext cx="6223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u="sng"/>
              <a:t>Use your table </a:t>
            </a:r>
          </a:p>
          <a:p>
            <a:pPr eaLnBrk="1" hangingPunct="1">
              <a:spcBef>
                <a:spcPct val="0"/>
              </a:spcBef>
              <a:buFontTx/>
              <a:buNone/>
            </a:pPr>
            <a:r>
              <a:rPr lang="en-US" altLang="en-US" sz="1800" b="1"/>
              <a:t># of e- around central atom 4 (A) </a:t>
            </a:r>
          </a:p>
          <a:p>
            <a:pPr eaLnBrk="1" hangingPunct="1">
              <a:spcBef>
                <a:spcPct val="0"/>
              </a:spcBef>
              <a:buFontTx/>
              <a:buNone/>
            </a:pPr>
            <a:r>
              <a:rPr lang="en-US" altLang="en-US" sz="1800" b="1"/>
              <a:t> tells the electron pair arrangement of  = Tetrahedral (B)</a:t>
            </a:r>
          </a:p>
          <a:p>
            <a:pPr eaLnBrk="1" hangingPunct="1">
              <a:spcBef>
                <a:spcPct val="0"/>
              </a:spcBef>
              <a:buFontTx/>
              <a:buNone/>
            </a:pPr>
            <a:endParaRPr lang="en-US" altLang="en-US" sz="1800" b="1"/>
          </a:p>
          <a:p>
            <a:pPr eaLnBrk="1" hangingPunct="1">
              <a:spcBef>
                <a:spcPct val="0"/>
              </a:spcBef>
              <a:buFontTx/>
              <a:buNone/>
            </a:pPr>
            <a:r>
              <a:rPr lang="en-US" altLang="en-US" sz="1800" b="1"/>
              <a:t># of bonding domains 3 (D)</a:t>
            </a:r>
          </a:p>
          <a:p>
            <a:pPr eaLnBrk="1" hangingPunct="1">
              <a:spcBef>
                <a:spcPct val="0"/>
              </a:spcBef>
              <a:buFontTx/>
              <a:buNone/>
            </a:pPr>
            <a:r>
              <a:rPr lang="en-US" altLang="en-US" sz="1800" b="1"/>
              <a:t># of non-bonding 1 (E) </a:t>
            </a:r>
          </a:p>
          <a:p>
            <a:pPr eaLnBrk="1" hangingPunct="1">
              <a:spcBef>
                <a:spcPct val="0"/>
              </a:spcBef>
              <a:buFontTx/>
              <a:buNone/>
            </a:pPr>
            <a:r>
              <a:rPr lang="en-US" altLang="en-US" sz="1800" b="1"/>
              <a:t>tells us the molecular geometry  = Trigonal Pyramid</a:t>
            </a:r>
          </a:p>
          <a:p>
            <a:pPr eaLnBrk="1" hangingPunct="1">
              <a:spcBef>
                <a:spcPct val="0"/>
              </a:spcBef>
              <a:buFontTx/>
              <a:buNone/>
            </a:pPr>
            <a:endParaRPr lang="en-US" altLang="en-US" sz="1800"/>
          </a:p>
        </p:txBody>
      </p:sp>
      <p:sp>
        <p:nvSpPr>
          <p:cNvPr id="138247" name="AutoShape 6"/>
          <p:cNvSpPr>
            <a:spLocks noChangeArrowheads="1"/>
          </p:cNvSpPr>
          <p:nvPr/>
        </p:nvSpPr>
        <p:spPr bwMode="auto">
          <a:xfrm rot="-7593148">
            <a:off x="2781300" y="2476500"/>
            <a:ext cx="838200" cy="457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48" name="Text Box 7"/>
          <p:cNvSpPr txBox="1">
            <a:spLocks noChangeArrowheads="1"/>
          </p:cNvSpPr>
          <p:nvPr/>
        </p:nvSpPr>
        <p:spPr bwMode="auto">
          <a:xfrm>
            <a:off x="1905000" y="3200400"/>
            <a:ext cx="121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~109.5</a:t>
            </a:r>
            <a:r>
              <a:rPr lang="en-US" altLang="en-US" sz="1800" b="1">
                <a:solidFill>
                  <a:srgbClr val="FF3300"/>
                </a:solidFill>
                <a:cs typeface="Arial" panose="020B0604020202020204" pitchFamily="34" charset="0"/>
              </a:rPr>
              <a:t>°</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1D58302-67FA-439E-A574-8A4320480CDD}" type="slidenum">
              <a:rPr lang="en-US" altLang="en-US" sz="1400" smtClean="0"/>
              <a:pPr>
                <a:spcBef>
                  <a:spcPct val="0"/>
                </a:spcBef>
                <a:buFontTx/>
                <a:buNone/>
              </a:pPr>
              <a:t>131</a:t>
            </a:fld>
            <a:endParaRPr lang="en-US" altLang="en-US" sz="1400" smtClean="0"/>
          </a:p>
        </p:txBody>
      </p:sp>
      <p:sp>
        <p:nvSpPr>
          <p:cNvPr id="139267" name="Rectangle 2"/>
          <p:cNvSpPr>
            <a:spLocks noGrp="1" noChangeArrowheads="1"/>
          </p:cNvSpPr>
          <p:nvPr>
            <p:ph type="title"/>
          </p:nvPr>
        </p:nvSpPr>
        <p:spPr/>
        <p:txBody>
          <a:bodyPr/>
          <a:lstStyle/>
          <a:p>
            <a:pPr eaLnBrk="1" hangingPunct="1"/>
            <a:r>
              <a:rPr lang="en-US" altLang="en-US" sz="4000" smtClean="0"/>
              <a:t>Effect of bonding and non-bonding electrons </a:t>
            </a:r>
          </a:p>
        </p:txBody>
      </p:sp>
      <p:sp>
        <p:nvSpPr>
          <p:cNvPr id="139268" name="Rectangle 3"/>
          <p:cNvSpPr>
            <a:spLocks noGrp="1" noChangeArrowheads="1"/>
          </p:cNvSpPr>
          <p:nvPr>
            <p:ph type="body" idx="1"/>
          </p:nvPr>
        </p:nvSpPr>
        <p:spPr>
          <a:xfrm>
            <a:off x="2743200" y="1600200"/>
            <a:ext cx="5943600" cy="4525963"/>
          </a:xfrm>
        </p:spPr>
        <p:txBody>
          <a:bodyPr/>
          <a:lstStyle/>
          <a:p>
            <a:pPr eaLnBrk="1" hangingPunct="1">
              <a:buFontTx/>
              <a:buNone/>
            </a:pPr>
            <a:r>
              <a:rPr lang="en-US" altLang="en-US" sz="2800" smtClean="0"/>
              <a:t>e- domains for nonbonding e- pairs (lone pairs) exert a greater force of repulsion on adjacent e- domains and they tend to compress bond angles distorting them.</a:t>
            </a:r>
          </a:p>
          <a:p>
            <a:pPr eaLnBrk="1" hangingPunct="1">
              <a:buFontTx/>
              <a:buNone/>
            </a:pPr>
            <a:r>
              <a:rPr lang="en-US" altLang="en-US" sz="2800" smtClean="0"/>
              <a:t>Multiple bonds exert a greater repulsion force on adjacent e- domains than single bonds distorting bond angles. </a:t>
            </a:r>
          </a:p>
        </p:txBody>
      </p:sp>
      <p:pic>
        <p:nvPicPr>
          <p:cNvPr id="139269" name="Picture 4" descr="BondingVSNonbondingPai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2027238"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B463FD-54DC-4B49-8C68-89D5355E0DEF}" type="slidenum">
              <a:rPr lang="en-US" altLang="en-US" sz="1400" smtClean="0"/>
              <a:pPr>
                <a:spcBef>
                  <a:spcPct val="0"/>
                </a:spcBef>
                <a:buFontTx/>
                <a:buNone/>
              </a:pPr>
              <a:t>132</a:t>
            </a:fld>
            <a:endParaRPr lang="en-US" altLang="en-US" sz="1400" smtClean="0"/>
          </a:p>
        </p:txBody>
      </p:sp>
      <p:pic>
        <p:nvPicPr>
          <p:cNvPr id="140291" name="Picture 2" descr="z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95600"/>
            <a:ext cx="72294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2" name="Text Box 3"/>
          <p:cNvSpPr txBox="1">
            <a:spLocks noChangeArrowheads="1"/>
          </p:cNvSpPr>
          <p:nvPr/>
        </p:nvSpPr>
        <p:spPr bwMode="auto">
          <a:xfrm>
            <a:off x="685800" y="685800"/>
            <a:ext cx="79248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u="sng"/>
              <a:t>Electron Pair Arrangement                  Molecular Geometry</a:t>
            </a:r>
            <a:r>
              <a:rPr lang="en-US" altLang="en-US" sz="2000" b="1"/>
              <a:t>       	                                                    </a:t>
            </a:r>
          </a:p>
          <a:p>
            <a:pPr eaLnBrk="1" hangingPunct="1">
              <a:spcBef>
                <a:spcPct val="50000"/>
              </a:spcBef>
              <a:buFontTx/>
              <a:buNone/>
            </a:pPr>
            <a:r>
              <a:rPr lang="en-US" altLang="en-US" sz="2000" b="1"/>
              <a:t>4 pairs around central atom                      3 bonding pairs </a:t>
            </a:r>
          </a:p>
          <a:p>
            <a:pPr eaLnBrk="1" hangingPunct="1">
              <a:spcBef>
                <a:spcPct val="50000"/>
              </a:spcBef>
              <a:buFontTx/>
              <a:buNone/>
            </a:pPr>
            <a:r>
              <a:rPr lang="en-US" altLang="en-US" sz="2000" b="1"/>
              <a:t>Tetrahedral    (A)                                             1 nonbonding = </a:t>
            </a:r>
          </a:p>
          <a:p>
            <a:pPr eaLnBrk="1" hangingPunct="1">
              <a:spcBef>
                <a:spcPct val="50000"/>
              </a:spcBef>
              <a:buFontTx/>
              <a:buNone/>
            </a:pPr>
            <a:r>
              <a:rPr lang="en-US" altLang="en-US" sz="2000" b="1"/>
              <a:t>                                                                    Trigonal pyramid (D/E/F)   							</a:t>
            </a:r>
          </a:p>
        </p:txBody>
      </p:sp>
      <p:sp>
        <p:nvSpPr>
          <p:cNvPr id="140293" name="AutoShape 4"/>
          <p:cNvSpPr>
            <a:spLocks noChangeArrowheads="1"/>
          </p:cNvSpPr>
          <p:nvPr/>
        </p:nvSpPr>
        <p:spPr bwMode="auto">
          <a:xfrm rot="-6533166">
            <a:off x="6929438" y="3762375"/>
            <a:ext cx="1150937" cy="576263"/>
          </a:xfrm>
          <a:prstGeom prst="curvedUpArrow">
            <a:avLst>
              <a:gd name="adj1" fmla="val 39945"/>
              <a:gd name="adj2" fmla="val 79890"/>
              <a:gd name="adj3" fmla="val 33333"/>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40294" name="Text Box 5"/>
          <p:cNvSpPr txBox="1">
            <a:spLocks noChangeArrowheads="1"/>
          </p:cNvSpPr>
          <p:nvPr/>
        </p:nvSpPr>
        <p:spPr bwMode="auto">
          <a:xfrm>
            <a:off x="7848600" y="38100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107.0</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66328E-BC20-43A1-98F5-B6AA2BF0ACE2}" type="slidenum">
              <a:rPr lang="en-US" altLang="en-US" sz="1400" smtClean="0"/>
              <a:pPr>
                <a:spcBef>
                  <a:spcPct val="0"/>
                </a:spcBef>
                <a:buFontTx/>
                <a:buNone/>
              </a:pPr>
              <a:t>133</a:t>
            </a:fld>
            <a:endParaRPr lang="en-US" altLang="en-US" sz="1400" smtClean="0"/>
          </a:p>
        </p:txBody>
      </p:sp>
      <p:sp>
        <p:nvSpPr>
          <p:cNvPr id="141315" name="Rectangle 2"/>
          <p:cNvSpPr>
            <a:spLocks noGrp="1" noChangeArrowheads="1"/>
          </p:cNvSpPr>
          <p:nvPr>
            <p:ph type="title"/>
          </p:nvPr>
        </p:nvSpPr>
        <p:spPr/>
        <p:txBody>
          <a:bodyPr/>
          <a:lstStyle/>
          <a:p>
            <a:pPr eaLnBrk="1" hangingPunct="1"/>
            <a:r>
              <a:rPr lang="en-US" altLang="en-US" sz="4000" smtClean="0"/>
              <a:t>Molecular shape and molecular polarity </a:t>
            </a:r>
          </a:p>
        </p:txBody>
      </p:sp>
      <p:sp>
        <p:nvSpPr>
          <p:cNvPr id="141316" name="Rectangle 3"/>
          <p:cNvSpPr>
            <a:spLocks noGrp="1" noChangeArrowheads="1"/>
          </p:cNvSpPr>
          <p:nvPr>
            <p:ph type="body" idx="1"/>
          </p:nvPr>
        </p:nvSpPr>
        <p:spPr/>
        <p:txBody>
          <a:bodyPr/>
          <a:lstStyle/>
          <a:p>
            <a:pPr eaLnBrk="1" hangingPunct="1"/>
            <a:r>
              <a:rPr lang="en-US" altLang="en-US" smtClean="0"/>
              <a:t>Bond Polarity: measures how equally the electrons in a bond are shared between two atoms. </a:t>
            </a:r>
          </a:p>
          <a:p>
            <a:pPr eaLnBrk="1" hangingPunct="1">
              <a:buFontTx/>
              <a:buNone/>
            </a:pPr>
            <a:r>
              <a:rPr lang="en-US" altLang="en-US" smtClean="0"/>
              <a:t>(as the difference in electron negativity between the two atoms increases so does the bond polarity.) </a:t>
            </a:r>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B194DE-764F-439C-BB68-38486E2DB9F5}" type="slidenum">
              <a:rPr lang="en-US" altLang="en-US" sz="1400" smtClean="0"/>
              <a:pPr>
                <a:spcBef>
                  <a:spcPct val="0"/>
                </a:spcBef>
                <a:buFontTx/>
                <a:buNone/>
              </a:pPr>
              <a:t>134</a:t>
            </a:fld>
            <a:endParaRPr lang="en-US" altLang="en-US" sz="1400" smtClean="0"/>
          </a:p>
        </p:txBody>
      </p:sp>
      <p:sp>
        <p:nvSpPr>
          <p:cNvPr id="142339" name="Rectangle 2"/>
          <p:cNvSpPr>
            <a:spLocks noGrp="1" noChangeArrowheads="1"/>
          </p:cNvSpPr>
          <p:nvPr>
            <p:ph type="body" idx="1"/>
          </p:nvPr>
        </p:nvSpPr>
        <p:spPr>
          <a:xfrm>
            <a:off x="381000" y="762000"/>
            <a:ext cx="8229600" cy="4525963"/>
          </a:xfrm>
        </p:spPr>
        <p:txBody>
          <a:bodyPr/>
          <a:lstStyle/>
          <a:p>
            <a:pPr eaLnBrk="1" hangingPunct="1">
              <a:buFontTx/>
              <a:buNone/>
            </a:pPr>
            <a:r>
              <a:rPr lang="en-US" altLang="en-US" smtClean="0"/>
              <a:t>NOTE: For molecules with more than two atoms the dipole moment depends on both polarities of the individual bonds and the geometry of the molecule. </a:t>
            </a:r>
          </a:p>
          <a:p>
            <a:pPr eaLnBrk="1" hangingPunct="1">
              <a:buFontTx/>
              <a:buNone/>
            </a:pPr>
            <a:endParaRPr lang="en-US" altLang="en-US" smtClean="0"/>
          </a:p>
        </p:txBody>
      </p:sp>
      <p:pic>
        <p:nvPicPr>
          <p:cNvPr id="142340" name="Picture 3" descr="FEX98Q5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00400"/>
            <a:ext cx="3810000" cy="327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34F09A-5427-4A8E-A1F8-8A9755688FD4}" type="slidenum">
              <a:rPr lang="en-US" altLang="en-US" sz="1400" smtClean="0"/>
              <a:pPr>
                <a:spcBef>
                  <a:spcPct val="0"/>
                </a:spcBef>
                <a:buFontTx/>
                <a:buNone/>
              </a:pPr>
              <a:t>135</a:t>
            </a:fld>
            <a:endParaRPr lang="en-US" altLang="en-US" sz="1400" smtClean="0"/>
          </a:p>
        </p:txBody>
      </p:sp>
      <p:sp>
        <p:nvSpPr>
          <p:cNvPr id="143363" name="Rectangle 2"/>
          <p:cNvSpPr>
            <a:spLocks noGrp="1" noChangeArrowheads="1"/>
          </p:cNvSpPr>
          <p:nvPr>
            <p:ph type="body" idx="1"/>
          </p:nvPr>
        </p:nvSpPr>
        <p:spPr>
          <a:xfrm>
            <a:off x="533400" y="228600"/>
            <a:ext cx="8229600" cy="4525963"/>
          </a:xfrm>
        </p:spPr>
        <p:txBody>
          <a:bodyPr/>
          <a:lstStyle/>
          <a:p>
            <a:pPr eaLnBrk="1" hangingPunct="1"/>
            <a:r>
              <a:rPr lang="en-US" altLang="en-US" smtClean="0"/>
              <a:t>Dipoles are vector quantities. This means that the a direction (the arrow indicates this) and a magnitude (the greater the difference in EN the greater the magnitude).</a:t>
            </a:r>
          </a:p>
          <a:p>
            <a:pPr eaLnBrk="1" hangingPunct="1"/>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3107" name="Rectangle 3"/>
          <p:cNvSpPr>
            <a:spLocks noGrp="1" noChangeArrowheads="1"/>
          </p:cNvSpPr>
          <p:nvPr>
            <p:ph idx="1"/>
          </p:nvPr>
        </p:nvSpPr>
        <p:spPr/>
        <p:txBody>
          <a:bodyPr/>
          <a:lstStyle/>
          <a:p>
            <a:pPr marL="744538" indent="1588" eaLnBrk="1" hangingPunct="1">
              <a:buFontTx/>
              <a:buNone/>
            </a:pPr>
            <a:r>
              <a:rPr lang="en-US" altLang="en-US" sz="2800" smtClean="0">
                <a:latin typeface="Calibri" panose="020F0502020204030204" pitchFamily="34" charset="0"/>
                <a:cs typeface="Calibri" panose="020F0502020204030204" pitchFamily="34" charset="0"/>
              </a:rPr>
              <a:t>Determine the </a:t>
            </a:r>
            <a:r>
              <a:rPr lang="en-US" altLang="en-US" sz="2800" smtClean="0">
                <a:solidFill>
                  <a:srgbClr val="0000FF"/>
                </a:solidFill>
                <a:latin typeface="Calibri" panose="020F0502020204030204" pitchFamily="34" charset="0"/>
                <a:cs typeface="Calibri" panose="020F0502020204030204" pitchFamily="34" charset="0"/>
              </a:rPr>
              <a:t>shape</a:t>
            </a:r>
            <a:r>
              <a:rPr lang="en-US" altLang="en-US" sz="2800" smtClean="0">
                <a:latin typeface="Calibri" panose="020F0502020204030204" pitchFamily="34" charset="0"/>
                <a:cs typeface="Calibri" panose="020F0502020204030204" pitchFamily="34" charset="0"/>
              </a:rPr>
              <a:t> for each of the following molecules, and include </a:t>
            </a:r>
            <a:r>
              <a:rPr lang="en-US" altLang="en-US" sz="2800" smtClean="0">
                <a:solidFill>
                  <a:srgbClr val="0000FF"/>
                </a:solidFill>
                <a:latin typeface="Calibri" panose="020F0502020204030204" pitchFamily="34" charset="0"/>
                <a:cs typeface="Calibri" panose="020F0502020204030204" pitchFamily="34" charset="0"/>
              </a:rPr>
              <a:t>bond angles</a:t>
            </a:r>
            <a:r>
              <a:rPr lang="en-US" altLang="en-US" sz="2800" smtClean="0">
                <a:latin typeface="Calibri" panose="020F0502020204030204" pitchFamily="34" charset="0"/>
                <a:cs typeface="Calibri" panose="020F0502020204030204" pitchFamily="34" charset="0"/>
              </a:rPr>
              <a:t>:</a:t>
            </a:r>
          </a:p>
          <a:p>
            <a:pPr marL="744538" indent="1588" eaLnBrk="1" hangingPunct="1">
              <a:buFontTx/>
              <a:buNone/>
            </a:pPr>
            <a:endParaRPr lang="en-US" altLang="en-US" sz="2800" smtClean="0">
              <a:latin typeface="Calibri" panose="020F0502020204030204" pitchFamily="34" charset="0"/>
              <a:cs typeface="Calibri" panose="020F0502020204030204" pitchFamily="34" charset="0"/>
            </a:endParaRPr>
          </a:p>
          <a:p>
            <a:pPr marL="744538" indent="1588" eaLnBrk="1" hangingPunct="1">
              <a:buFontTx/>
              <a:buNone/>
            </a:pPr>
            <a:r>
              <a:rPr lang="en-US" altLang="en-US" sz="2800" smtClean="0">
                <a:latin typeface="Calibri" panose="020F0502020204030204" pitchFamily="34" charset="0"/>
                <a:cs typeface="Calibri" panose="020F0502020204030204" pitchFamily="34" charset="0"/>
              </a:rPr>
              <a:t>	HCN       </a:t>
            </a:r>
          </a:p>
          <a:p>
            <a:pPr marL="744538" indent="1588" eaLnBrk="1" hangingPunct="1">
              <a:buFontTx/>
              <a:buNone/>
            </a:pPr>
            <a:r>
              <a:rPr lang="en-US" altLang="en-US" sz="2800" smtClean="0">
                <a:latin typeface="Calibri" panose="020F0502020204030204" pitchFamily="34" charset="0"/>
                <a:cs typeface="Calibri" panose="020F0502020204030204" pitchFamily="34" charset="0"/>
              </a:rPr>
              <a:t>	PH</a:t>
            </a:r>
            <a:r>
              <a:rPr lang="en-US" altLang="en-US" sz="2800" baseline="-25000" smtClean="0">
                <a:latin typeface="Calibri" panose="020F0502020204030204" pitchFamily="34" charset="0"/>
                <a:cs typeface="Calibri" panose="020F0502020204030204" pitchFamily="34" charset="0"/>
              </a:rPr>
              <a:t>3</a:t>
            </a:r>
            <a:r>
              <a:rPr lang="en-US" altLang="en-US" sz="2800" smtClean="0">
                <a:latin typeface="Calibri" panose="020F0502020204030204" pitchFamily="34" charset="0"/>
                <a:cs typeface="Calibri" panose="020F0502020204030204" pitchFamily="34" charset="0"/>
              </a:rPr>
              <a:t>       </a:t>
            </a:r>
          </a:p>
          <a:p>
            <a:pPr marL="744538" indent="1588" eaLnBrk="1" hangingPunct="1">
              <a:buFontTx/>
              <a:buNone/>
            </a:pPr>
            <a:r>
              <a:rPr lang="en-US" altLang="en-US" sz="2800" smtClean="0">
                <a:latin typeface="Calibri" panose="020F0502020204030204" pitchFamily="34" charset="0"/>
                <a:cs typeface="Calibri" panose="020F0502020204030204" pitchFamily="34" charset="0"/>
              </a:rPr>
              <a:t>	SF</a:t>
            </a:r>
            <a:r>
              <a:rPr lang="en-US" altLang="en-US" sz="2800" baseline="-25000" smtClean="0">
                <a:latin typeface="Calibri" panose="020F0502020204030204" pitchFamily="34" charset="0"/>
                <a:cs typeface="Calibri" panose="020F0502020204030204" pitchFamily="34" charset="0"/>
              </a:rPr>
              <a:t>4</a:t>
            </a:r>
            <a:r>
              <a:rPr lang="en-US" altLang="en-US" sz="2800" smtClean="0">
                <a:latin typeface="Calibri" panose="020F0502020204030204" pitchFamily="34" charset="0"/>
                <a:cs typeface="Calibri" panose="020F0502020204030204" pitchFamily="34" charset="0"/>
              </a:rPr>
              <a:t>      </a:t>
            </a:r>
          </a:p>
          <a:p>
            <a:pPr marL="744538" indent="1588" eaLnBrk="1" hangingPunct="1">
              <a:buFontTx/>
              <a:buNone/>
            </a:pPr>
            <a:r>
              <a:rPr lang="en-US" altLang="en-US" sz="2800" smtClean="0">
                <a:latin typeface="Calibri" panose="020F0502020204030204" pitchFamily="34" charset="0"/>
                <a:cs typeface="Calibri" panose="020F0502020204030204" pitchFamily="34" charset="0"/>
              </a:rPr>
              <a:t>			</a:t>
            </a:r>
            <a:r>
              <a:rPr lang="en-US" altLang="en-US" sz="2800" smtClean="0">
                <a:solidFill>
                  <a:srgbClr val="009900"/>
                </a:solidFill>
                <a:latin typeface="Calibri" panose="020F0502020204030204" pitchFamily="34" charset="0"/>
                <a:cs typeface="Calibri" panose="020F0502020204030204" pitchFamily="34" charset="0"/>
              </a:rPr>
              <a:t>HCN – linear, 180</a:t>
            </a:r>
            <a:r>
              <a:rPr lang="en-US" altLang="en-US" sz="2800" baseline="30000" smtClean="0">
                <a:solidFill>
                  <a:srgbClr val="009900"/>
                </a:solidFill>
                <a:latin typeface="Calibri" panose="020F0502020204030204" pitchFamily="34" charset="0"/>
                <a:cs typeface="Calibri" panose="020F0502020204030204" pitchFamily="34" charset="0"/>
              </a:rPr>
              <a:t>o</a:t>
            </a:r>
          </a:p>
          <a:p>
            <a:pPr marL="744538" indent="1588" eaLnBrk="1" hangingPunct="1">
              <a:buFontTx/>
              <a:buNone/>
            </a:pPr>
            <a:r>
              <a:rPr lang="en-US" altLang="en-US" sz="2800" smtClean="0">
                <a:solidFill>
                  <a:srgbClr val="009900"/>
                </a:solidFill>
                <a:latin typeface="Calibri" panose="020F0502020204030204" pitchFamily="34" charset="0"/>
                <a:cs typeface="Calibri" panose="020F0502020204030204" pitchFamily="34" charset="0"/>
              </a:rPr>
              <a:t>			PH</a:t>
            </a:r>
            <a:r>
              <a:rPr lang="en-US" altLang="en-US" sz="2800" baseline="-25000" smtClean="0">
                <a:solidFill>
                  <a:srgbClr val="009900"/>
                </a:solidFill>
                <a:latin typeface="Calibri" panose="020F0502020204030204" pitchFamily="34" charset="0"/>
                <a:cs typeface="Calibri" panose="020F0502020204030204" pitchFamily="34" charset="0"/>
              </a:rPr>
              <a:t>3</a:t>
            </a:r>
            <a:r>
              <a:rPr lang="en-US" altLang="en-US" sz="2800" smtClean="0">
                <a:solidFill>
                  <a:srgbClr val="009900"/>
                </a:solidFill>
                <a:latin typeface="Calibri" panose="020F0502020204030204" pitchFamily="34" charset="0"/>
                <a:cs typeface="Calibri" panose="020F0502020204030204" pitchFamily="34" charset="0"/>
              </a:rPr>
              <a:t> – trigonal pyramid, 109.5</a:t>
            </a:r>
            <a:r>
              <a:rPr lang="en-US" altLang="en-US" sz="2800" baseline="30000" smtClean="0">
                <a:solidFill>
                  <a:srgbClr val="009900"/>
                </a:solidFill>
                <a:latin typeface="Calibri" panose="020F0502020204030204" pitchFamily="34" charset="0"/>
                <a:cs typeface="Calibri" panose="020F0502020204030204" pitchFamily="34" charset="0"/>
              </a:rPr>
              <a:t>o </a:t>
            </a:r>
            <a:r>
              <a:rPr lang="en-US" altLang="en-US" sz="2800" smtClean="0">
                <a:solidFill>
                  <a:srgbClr val="009900"/>
                </a:solidFill>
                <a:latin typeface="Calibri" panose="020F0502020204030204" pitchFamily="34" charset="0"/>
                <a:cs typeface="Calibri" panose="020F0502020204030204" pitchFamily="34" charset="0"/>
              </a:rPr>
              <a:t>(107</a:t>
            </a:r>
            <a:r>
              <a:rPr lang="en-US" altLang="en-US" sz="2800" baseline="30000" smtClean="0">
                <a:solidFill>
                  <a:srgbClr val="009900"/>
                </a:solidFill>
                <a:latin typeface="Calibri" panose="020F0502020204030204" pitchFamily="34" charset="0"/>
                <a:cs typeface="Calibri" panose="020F0502020204030204" pitchFamily="34" charset="0"/>
              </a:rPr>
              <a:t>o</a:t>
            </a:r>
            <a:r>
              <a:rPr lang="en-US" altLang="en-US" sz="2800" smtClean="0">
                <a:solidFill>
                  <a:srgbClr val="009900"/>
                </a:solidFill>
                <a:latin typeface="Calibri" panose="020F0502020204030204" pitchFamily="34" charset="0"/>
                <a:cs typeface="Calibri" panose="020F0502020204030204" pitchFamily="34" charset="0"/>
              </a:rPr>
              <a:t>)</a:t>
            </a:r>
            <a:endParaRPr lang="en-US" altLang="en-US" sz="2800" baseline="30000" smtClean="0">
              <a:solidFill>
                <a:srgbClr val="009900"/>
              </a:solidFill>
              <a:latin typeface="Calibri" panose="020F0502020204030204" pitchFamily="34" charset="0"/>
              <a:cs typeface="Calibri" panose="020F0502020204030204" pitchFamily="34" charset="0"/>
            </a:endParaRPr>
          </a:p>
          <a:p>
            <a:pPr marL="744538" indent="1588" eaLnBrk="1" hangingPunct="1">
              <a:buFontTx/>
              <a:buNone/>
            </a:pPr>
            <a:r>
              <a:rPr lang="en-US" altLang="en-US" sz="2800" smtClean="0">
                <a:solidFill>
                  <a:srgbClr val="009900"/>
                </a:solidFill>
                <a:latin typeface="Calibri" panose="020F0502020204030204" pitchFamily="34" charset="0"/>
                <a:cs typeface="Calibri" panose="020F0502020204030204" pitchFamily="34" charset="0"/>
              </a:rPr>
              <a:t>			SF</a:t>
            </a:r>
            <a:r>
              <a:rPr lang="en-US" altLang="en-US" sz="2800" baseline="-25000" smtClean="0">
                <a:solidFill>
                  <a:srgbClr val="009900"/>
                </a:solidFill>
                <a:latin typeface="Calibri" panose="020F0502020204030204" pitchFamily="34" charset="0"/>
                <a:cs typeface="Calibri" panose="020F0502020204030204" pitchFamily="34" charset="0"/>
              </a:rPr>
              <a:t>4</a:t>
            </a:r>
            <a:r>
              <a:rPr lang="en-US" altLang="en-US" sz="2800" smtClean="0">
                <a:solidFill>
                  <a:srgbClr val="009900"/>
                </a:solidFill>
                <a:latin typeface="Calibri" panose="020F0502020204030204" pitchFamily="34" charset="0"/>
                <a:cs typeface="Calibri" panose="020F0502020204030204" pitchFamily="34" charset="0"/>
              </a:rPr>
              <a:t> – see saw, 90</a:t>
            </a:r>
            <a:r>
              <a:rPr lang="en-US" altLang="en-US" sz="2800" baseline="30000" smtClean="0">
                <a:solidFill>
                  <a:srgbClr val="009900"/>
                </a:solidFill>
                <a:latin typeface="Calibri" panose="020F0502020204030204" pitchFamily="34" charset="0"/>
                <a:cs typeface="Calibri" panose="020F0502020204030204" pitchFamily="34" charset="0"/>
              </a:rPr>
              <a:t>o</a:t>
            </a:r>
            <a:r>
              <a:rPr lang="en-US" altLang="en-US" sz="2800" smtClean="0">
                <a:solidFill>
                  <a:srgbClr val="009900"/>
                </a:solidFill>
                <a:latin typeface="Calibri" panose="020F0502020204030204" pitchFamily="34" charset="0"/>
                <a:cs typeface="Calibri" panose="020F0502020204030204" pitchFamily="34" charset="0"/>
              </a:rPr>
              <a:t>, 120</a:t>
            </a:r>
            <a:r>
              <a:rPr lang="en-US" altLang="en-US" sz="2800" baseline="30000" smtClean="0">
                <a:solidFill>
                  <a:srgbClr val="009900"/>
                </a:solidFill>
                <a:latin typeface="Calibri" panose="020F0502020204030204" pitchFamily="34" charset="0"/>
                <a:cs typeface="Calibri" panose="020F0502020204030204" pitchFamily="34" charset="0"/>
              </a:rPr>
              <a:t>o</a:t>
            </a:r>
            <a:endParaRPr lang="en-US" altLang="en-US" sz="2800" smtClean="0">
              <a:latin typeface="Calibri" panose="020F0502020204030204" pitchFamily="34" charset="0"/>
              <a:cs typeface="Calibri" panose="020F0502020204030204" pitchFamily="34" charset="0"/>
            </a:endParaRPr>
          </a:p>
        </p:txBody>
      </p:sp>
      <p:sp>
        <p:nvSpPr>
          <p:cNvPr id="144387"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44388"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748577-6861-42C4-86C8-A1F915DB57A0}"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136</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7" name="TextBox 6"/>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rPr>
              <a:t>CONCEPT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3107">
                                            <p:txEl>
                                              <p:pRg st="5" end="5"/>
                                            </p:txEl>
                                          </p:spTgt>
                                        </p:tgtEl>
                                        <p:attrNameLst>
                                          <p:attrName>style.visibility</p:attrName>
                                        </p:attrNameLst>
                                      </p:cBhvr>
                                      <p:to>
                                        <p:strVal val="visible"/>
                                      </p:to>
                                    </p:set>
                                    <p:animEffect transition="in" filter="wipe(left)">
                                      <p:cBhvr>
                                        <p:cTn id="7" dur="2000"/>
                                        <p:tgtEl>
                                          <p:spTgt spid="303107">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3107">
                                            <p:txEl>
                                              <p:pRg st="6" end="6"/>
                                            </p:txEl>
                                          </p:spTgt>
                                        </p:tgtEl>
                                        <p:attrNameLst>
                                          <p:attrName>style.visibility</p:attrName>
                                        </p:attrNameLst>
                                      </p:cBhvr>
                                      <p:to>
                                        <p:strVal val="visible"/>
                                      </p:to>
                                    </p:set>
                                    <p:animEffect transition="in" filter="wipe(left)">
                                      <p:cBhvr>
                                        <p:cTn id="12" dur="3000"/>
                                        <p:tgtEl>
                                          <p:spTgt spid="303107">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03107">
                                            <p:txEl>
                                              <p:pRg st="7" end="7"/>
                                            </p:txEl>
                                          </p:spTgt>
                                        </p:tgtEl>
                                        <p:attrNameLst>
                                          <p:attrName>style.visibility</p:attrName>
                                        </p:attrNameLst>
                                      </p:cBhvr>
                                      <p:to>
                                        <p:strVal val="visible"/>
                                      </p:to>
                                    </p:set>
                                    <p:animEffect transition="in" filter="wipe(left)">
                                      <p:cBhvr>
                                        <p:cTn id="17" dur="3000"/>
                                        <p:tgtEl>
                                          <p:spTgt spid="3031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5155" name="Rectangle 3"/>
          <p:cNvSpPr>
            <a:spLocks noGrp="1" noChangeArrowheads="1"/>
          </p:cNvSpPr>
          <p:nvPr>
            <p:ph idx="1"/>
          </p:nvPr>
        </p:nvSpPr>
        <p:spPr/>
        <p:txBody>
          <a:bodyPr/>
          <a:lstStyle/>
          <a:p>
            <a:pPr marL="744538" indent="1588" eaLnBrk="1" hangingPunct="1">
              <a:buFontTx/>
              <a:buNone/>
            </a:pPr>
            <a:r>
              <a:rPr lang="en-US" altLang="en-US" sz="2800" smtClean="0">
                <a:latin typeface="Calibri" panose="020F0502020204030204" pitchFamily="34" charset="0"/>
                <a:cs typeface="Calibri" panose="020F0502020204030204" pitchFamily="34" charset="0"/>
              </a:rPr>
              <a:t>Determine the </a:t>
            </a:r>
            <a:r>
              <a:rPr lang="en-US" altLang="en-US" sz="2800" smtClean="0">
                <a:solidFill>
                  <a:srgbClr val="0000FF"/>
                </a:solidFill>
                <a:latin typeface="Calibri" panose="020F0502020204030204" pitchFamily="34" charset="0"/>
                <a:cs typeface="Calibri" panose="020F0502020204030204" pitchFamily="34" charset="0"/>
              </a:rPr>
              <a:t>shape</a:t>
            </a:r>
            <a:r>
              <a:rPr lang="en-US" altLang="en-US" sz="2800" smtClean="0">
                <a:latin typeface="Calibri" panose="020F0502020204030204" pitchFamily="34" charset="0"/>
                <a:cs typeface="Calibri" panose="020F0502020204030204" pitchFamily="34" charset="0"/>
              </a:rPr>
              <a:t> for each of the following molecules, and include </a:t>
            </a:r>
            <a:r>
              <a:rPr lang="en-US" altLang="en-US" sz="2800" smtClean="0">
                <a:solidFill>
                  <a:srgbClr val="0000FF"/>
                </a:solidFill>
                <a:latin typeface="Calibri" panose="020F0502020204030204" pitchFamily="34" charset="0"/>
                <a:cs typeface="Calibri" panose="020F0502020204030204" pitchFamily="34" charset="0"/>
              </a:rPr>
              <a:t>bond angles</a:t>
            </a:r>
            <a:r>
              <a:rPr lang="en-US" altLang="en-US" sz="2800" smtClean="0">
                <a:latin typeface="Calibri" panose="020F0502020204030204" pitchFamily="34" charset="0"/>
                <a:cs typeface="Calibri" panose="020F0502020204030204" pitchFamily="34" charset="0"/>
              </a:rPr>
              <a:t>:</a:t>
            </a:r>
          </a:p>
          <a:p>
            <a:pPr marL="744538" indent="1588" eaLnBrk="1" hangingPunct="1">
              <a:buFontTx/>
              <a:buNone/>
            </a:pPr>
            <a:endParaRPr lang="en-US" altLang="en-US" sz="2800" smtClean="0">
              <a:latin typeface="Calibri" panose="020F0502020204030204" pitchFamily="34" charset="0"/>
              <a:cs typeface="Calibri" panose="020F0502020204030204" pitchFamily="34" charset="0"/>
            </a:endParaRPr>
          </a:p>
          <a:p>
            <a:pPr marL="744538" indent="1588" eaLnBrk="1" hangingPunct="1">
              <a:buFontTx/>
              <a:buNone/>
            </a:pPr>
            <a:r>
              <a:rPr lang="en-US" altLang="en-US" sz="2800" smtClean="0">
                <a:latin typeface="Calibri" panose="020F0502020204030204" pitchFamily="34" charset="0"/>
                <a:cs typeface="Calibri" panose="020F0502020204030204" pitchFamily="34" charset="0"/>
              </a:rPr>
              <a:t>	O</a:t>
            </a:r>
            <a:r>
              <a:rPr lang="en-US" altLang="en-US" sz="2800" baseline="-25000" smtClean="0">
                <a:latin typeface="Calibri" panose="020F0502020204030204" pitchFamily="34" charset="0"/>
                <a:cs typeface="Calibri" panose="020F0502020204030204" pitchFamily="34" charset="0"/>
              </a:rPr>
              <a:t>3</a:t>
            </a:r>
            <a:r>
              <a:rPr lang="en-US" altLang="en-US" sz="2800" smtClean="0">
                <a:latin typeface="Calibri" panose="020F0502020204030204" pitchFamily="34" charset="0"/>
                <a:cs typeface="Calibri" panose="020F0502020204030204" pitchFamily="34" charset="0"/>
              </a:rPr>
              <a:t>       </a:t>
            </a:r>
          </a:p>
          <a:p>
            <a:pPr marL="744538" indent="1588" eaLnBrk="1" hangingPunct="1">
              <a:buFontTx/>
              <a:buNone/>
            </a:pPr>
            <a:r>
              <a:rPr lang="en-US" altLang="en-US" sz="2800" smtClean="0">
                <a:latin typeface="Calibri" panose="020F0502020204030204" pitchFamily="34" charset="0"/>
                <a:cs typeface="Calibri" panose="020F0502020204030204" pitchFamily="34" charset="0"/>
              </a:rPr>
              <a:t>	KrF</a:t>
            </a:r>
            <a:r>
              <a:rPr lang="en-US" altLang="en-US" sz="2800" baseline="-25000" smtClean="0">
                <a:latin typeface="Calibri" panose="020F0502020204030204" pitchFamily="34" charset="0"/>
                <a:cs typeface="Calibri" panose="020F0502020204030204" pitchFamily="34" charset="0"/>
              </a:rPr>
              <a:t>4</a:t>
            </a:r>
          </a:p>
          <a:p>
            <a:pPr marL="744538" indent="1588" eaLnBrk="1" hangingPunct="1">
              <a:buFontTx/>
              <a:buNone/>
            </a:pPr>
            <a:r>
              <a:rPr lang="en-US" altLang="en-US" smtClean="0">
                <a:latin typeface="Calibri" panose="020F0502020204030204" pitchFamily="34" charset="0"/>
                <a:cs typeface="Calibri" panose="020F0502020204030204" pitchFamily="34" charset="0"/>
              </a:rPr>
              <a:t>			</a:t>
            </a:r>
            <a:r>
              <a:rPr lang="en-US" altLang="en-US" smtClean="0">
                <a:solidFill>
                  <a:srgbClr val="009900"/>
                </a:solidFill>
                <a:latin typeface="Calibri" panose="020F0502020204030204" pitchFamily="34" charset="0"/>
                <a:cs typeface="Calibri" panose="020F0502020204030204" pitchFamily="34" charset="0"/>
              </a:rPr>
              <a:t>O</a:t>
            </a:r>
            <a:r>
              <a:rPr lang="en-US" altLang="en-US" baseline="-25000" smtClean="0">
                <a:solidFill>
                  <a:srgbClr val="009900"/>
                </a:solidFill>
                <a:latin typeface="Calibri" panose="020F0502020204030204" pitchFamily="34" charset="0"/>
                <a:cs typeface="Calibri" panose="020F0502020204030204" pitchFamily="34" charset="0"/>
              </a:rPr>
              <a:t>3</a:t>
            </a:r>
            <a:r>
              <a:rPr lang="en-US" altLang="en-US" smtClean="0">
                <a:solidFill>
                  <a:srgbClr val="009900"/>
                </a:solidFill>
                <a:latin typeface="Calibri" panose="020F0502020204030204" pitchFamily="34" charset="0"/>
                <a:cs typeface="Calibri" panose="020F0502020204030204" pitchFamily="34" charset="0"/>
              </a:rPr>
              <a:t> – bent, 120</a:t>
            </a:r>
            <a:r>
              <a:rPr lang="en-US" altLang="en-US" baseline="30000" smtClean="0">
                <a:solidFill>
                  <a:srgbClr val="009900"/>
                </a:solidFill>
                <a:latin typeface="Calibri" panose="020F0502020204030204" pitchFamily="34" charset="0"/>
                <a:cs typeface="Calibri" panose="020F0502020204030204" pitchFamily="34" charset="0"/>
              </a:rPr>
              <a:t>o</a:t>
            </a:r>
          </a:p>
          <a:p>
            <a:pPr marL="744538" indent="1588" eaLnBrk="1" hangingPunct="1">
              <a:buFontTx/>
              <a:buNone/>
            </a:pPr>
            <a:r>
              <a:rPr lang="en-US" altLang="en-US" smtClean="0">
                <a:solidFill>
                  <a:srgbClr val="009900"/>
                </a:solidFill>
                <a:latin typeface="Calibri" panose="020F0502020204030204" pitchFamily="34" charset="0"/>
                <a:cs typeface="Calibri" panose="020F0502020204030204" pitchFamily="34" charset="0"/>
              </a:rPr>
              <a:t>			KrF</a:t>
            </a:r>
            <a:r>
              <a:rPr lang="en-US" altLang="en-US" baseline="-25000" smtClean="0">
                <a:solidFill>
                  <a:srgbClr val="009900"/>
                </a:solidFill>
                <a:latin typeface="Calibri" panose="020F0502020204030204" pitchFamily="34" charset="0"/>
                <a:cs typeface="Calibri" panose="020F0502020204030204" pitchFamily="34" charset="0"/>
              </a:rPr>
              <a:t>4</a:t>
            </a:r>
            <a:r>
              <a:rPr lang="en-US" altLang="en-US" smtClean="0">
                <a:solidFill>
                  <a:srgbClr val="009900"/>
                </a:solidFill>
                <a:latin typeface="Calibri" panose="020F0502020204030204" pitchFamily="34" charset="0"/>
                <a:cs typeface="Calibri" panose="020F0502020204030204" pitchFamily="34" charset="0"/>
              </a:rPr>
              <a:t> – square planar, 90</a:t>
            </a:r>
            <a:r>
              <a:rPr lang="en-US" altLang="en-US" baseline="30000" smtClean="0">
                <a:solidFill>
                  <a:srgbClr val="009900"/>
                </a:solidFill>
                <a:latin typeface="Calibri" panose="020F0502020204030204" pitchFamily="34" charset="0"/>
                <a:cs typeface="Calibri" panose="020F0502020204030204" pitchFamily="34" charset="0"/>
              </a:rPr>
              <a:t>o</a:t>
            </a:r>
            <a:r>
              <a:rPr lang="en-US" altLang="en-US" smtClean="0">
                <a:solidFill>
                  <a:srgbClr val="009900"/>
                </a:solidFill>
                <a:latin typeface="Calibri" panose="020F0502020204030204" pitchFamily="34" charset="0"/>
                <a:cs typeface="Calibri" panose="020F0502020204030204" pitchFamily="34" charset="0"/>
              </a:rPr>
              <a:t>, 180</a:t>
            </a:r>
            <a:r>
              <a:rPr lang="en-US" altLang="en-US" baseline="30000" smtClean="0">
                <a:solidFill>
                  <a:srgbClr val="009900"/>
                </a:solidFill>
                <a:latin typeface="Calibri" panose="020F0502020204030204" pitchFamily="34" charset="0"/>
                <a:cs typeface="Calibri" panose="020F0502020204030204" pitchFamily="34" charset="0"/>
              </a:rPr>
              <a:t>o</a:t>
            </a:r>
          </a:p>
          <a:p>
            <a:pPr marL="744538" indent="1588" eaLnBrk="1" hangingPunct="1">
              <a:buFontTx/>
              <a:buNone/>
            </a:pPr>
            <a:endParaRPr lang="en-US" altLang="en-US" sz="2800" baseline="-25000" smtClean="0">
              <a:solidFill>
                <a:srgbClr val="009900"/>
              </a:solidFill>
              <a:latin typeface="Calibri" panose="020F0502020204030204" pitchFamily="34" charset="0"/>
              <a:cs typeface="Calibri" panose="020F0502020204030204" pitchFamily="34" charset="0"/>
            </a:endParaRPr>
          </a:p>
        </p:txBody>
      </p:sp>
      <p:sp>
        <p:nvSpPr>
          <p:cNvPr id="146435"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46436"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84D50F-72A3-4743-B51D-C2A14CD8DAC1}"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137</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7" name="TextBox 6"/>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rPr>
              <a:t>CONCEPT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5155">
                                            <p:txEl>
                                              <p:pRg st="4" end="4"/>
                                            </p:txEl>
                                          </p:spTgt>
                                        </p:tgtEl>
                                        <p:attrNameLst>
                                          <p:attrName>style.visibility</p:attrName>
                                        </p:attrNameLst>
                                      </p:cBhvr>
                                      <p:to>
                                        <p:strVal val="visible"/>
                                      </p:to>
                                    </p:set>
                                    <p:animEffect transition="in" filter="wipe(left)">
                                      <p:cBhvr>
                                        <p:cTn id="7" dur="2000"/>
                                        <p:tgtEl>
                                          <p:spTgt spid="305155">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05155">
                                            <p:txEl>
                                              <p:pRg st="5" end="5"/>
                                            </p:txEl>
                                          </p:spTgt>
                                        </p:tgtEl>
                                        <p:attrNameLst>
                                          <p:attrName>style.visibility</p:attrName>
                                        </p:attrNameLst>
                                      </p:cBhvr>
                                      <p:to>
                                        <p:strVal val="visible"/>
                                      </p:to>
                                    </p:set>
                                    <p:animEffect transition="in" filter="wipe(left)">
                                      <p:cBhvr>
                                        <p:cTn id="12" dur="5000"/>
                                        <p:tgtEl>
                                          <p:spTgt spid="305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3"/>
          <p:cNvSpPr>
            <a:spLocks noGrp="1" noChangeArrowheads="1"/>
          </p:cNvSpPr>
          <p:nvPr>
            <p:ph idx="1"/>
          </p:nvPr>
        </p:nvSpPr>
        <p:spPr/>
        <p:txBody>
          <a:bodyPr/>
          <a:lstStyle/>
          <a:p>
            <a:pPr marL="744538" indent="1588" eaLnBrk="1" hangingPunct="1">
              <a:buFontTx/>
              <a:buNone/>
            </a:pPr>
            <a:r>
              <a:rPr lang="en-US" altLang="en-US" sz="2800" smtClean="0">
                <a:solidFill>
                  <a:srgbClr val="0000FF"/>
                </a:solidFill>
                <a:latin typeface="Calibri" panose="020F0502020204030204" pitchFamily="34" charset="0"/>
                <a:cs typeface="Calibri" panose="020F0502020204030204" pitchFamily="34" charset="0"/>
              </a:rPr>
              <a:t>True or false</a:t>
            </a:r>
            <a:r>
              <a:rPr lang="en-US" altLang="en-US" sz="2800" smtClean="0">
                <a:latin typeface="Calibri" panose="020F0502020204030204" pitchFamily="34" charset="0"/>
                <a:cs typeface="Calibri" panose="020F0502020204030204" pitchFamily="34" charset="0"/>
              </a:rPr>
              <a:t>: </a:t>
            </a:r>
          </a:p>
          <a:p>
            <a:pPr marL="744538" indent="1588" eaLnBrk="1" hangingPunct="1">
              <a:buFontTx/>
              <a:buNone/>
            </a:pPr>
            <a:r>
              <a:rPr lang="en-US" altLang="en-US" sz="2800" smtClean="0">
                <a:latin typeface="Calibri" panose="020F0502020204030204" pitchFamily="34" charset="0"/>
                <a:cs typeface="Calibri" panose="020F0502020204030204" pitchFamily="34" charset="0"/>
              </a:rPr>
              <a:t>A molecule that has polar bonds will always be polar.  </a:t>
            </a:r>
          </a:p>
          <a:p>
            <a:pPr marL="744538" indent="1588" eaLnBrk="1" hangingPunct="1">
              <a:buFontTx/>
              <a:buNone/>
            </a:pPr>
            <a:r>
              <a:rPr lang="en-US" altLang="en-US" sz="2800" smtClean="0">
                <a:latin typeface="Calibri" panose="020F0502020204030204" pitchFamily="34" charset="0"/>
                <a:cs typeface="Calibri" panose="020F0502020204030204" pitchFamily="34" charset="0"/>
              </a:rPr>
              <a:t>	-If true, explain why.  </a:t>
            </a:r>
          </a:p>
          <a:p>
            <a:pPr marL="744538" indent="1588" eaLnBrk="1" hangingPunct="1">
              <a:buFontTx/>
              <a:buNone/>
            </a:pPr>
            <a:r>
              <a:rPr lang="en-US" altLang="en-US" sz="2800" smtClean="0">
                <a:latin typeface="Calibri" panose="020F0502020204030204" pitchFamily="34" charset="0"/>
                <a:cs typeface="Calibri" panose="020F0502020204030204" pitchFamily="34" charset="0"/>
              </a:rPr>
              <a:t>	-If false, provide a counter-example.</a:t>
            </a:r>
          </a:p>
        </p:txBody>
      </p:sp>
      <p:sp>
        <p:nvSpPr>
          <p:cNvPr id="148483"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48484"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6E32FD-C063-4873-8AC8-DDA002DCC290}"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138</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307205" name="Rectangle 5"/>
          <p:cNvSpPr>
            <a:spLocks noChangeArrowheads="1"/>
          </p:cNvSpPr>
          <p:nvPr/>
        </p:nvSpPr>
        <p:spPr bwMode="auto">
          <a:xfrm>
            <a:off x="1462088" y="3749675"/>
            <a:ext cx="741362" cy="42545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8" name="TextBox 7"/>
          <p:cNvSpPr txBox="1"/>
          <p:nvPr/>
        </p:nvSpPr>
        <p:spPr>
          <a:xfrm>
            <a:off x="228600" y="663575"/>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dirty="0" smtClean="0">
                <a:solidFill>
                  <a:srgbClr val="681166"/>
                </a:solidFill>
                <a:effectLst>
                  <a:outerShdw blurRad="38100" dist="38100" dir="2700000" algn="tl">
                    <a:srgbClr val="000000"/>
                  </a:outerShdw>
                </a:effectLst>
              </a:rPr>
              <a:t>CONCEPT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05"/>
                                        </p:tgtEl>
                                        <p:attrNameLst>
                                          <p:attrName>style.visibility</p:attrName>
                                        </p:attrNameLst>
                                      </p:cBhvr>
                                      <p:to>
                                        <p:strVal val="visible"/>
                                      </p:to>
                                    </p:set>
                                    <p:animEffect transition="in" filter="wipe(left)">
                                      <p:cBhvr>
                                        <p:cTn id="7" dur="500"/>
                                        <p:tgtEl>
                                          <p:spTgt spid="307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032CB6-82D7-4D0A-B71C-2E57ADF8841C}" type="slidenum">
              <a:rPr lang="en-US" altLang="en-US" sz="1400" smtClean="0"/>
              <a:pPr>
                <a:spcBef>
                  <a:spcPct val="0"/>
                </a:spcBef>
                <a:buFontTx/>
                <a:buNone/>
              </a:pPr>
              <a:t>139</a:t>
            </a:fld>
            <a:endParaRPr lang="en-US" altLang="en-US" sz="1400" smtClean="0"/>
          </a:p>
        </p:txBody>
      </p:sp>
      <p:sp>
        <p:nvSpPr>
          <p:cNvPr id="150531" name="Rectangle 2"/>
          <p:cNvSpPr>
            <a:spLocks noGrp="1" noChangeArrowheads="1"/>
          </p:cNvSpPr>
          <p:nvPr>
            <p:ph type="title"/>
          </p:nvPr>
        </p:nvSpPr>
        <p:spPr/>
        <p:txBody>
          <a:bodyPr/>
          <a:lstStyle/>
          <a:p>
            <a:pPr eaLnBrk="1" hangingPunct="1"/>
            <a:r>
              <a:rPr lang="en-US" altLang="en-US" smtClean="0"/>
              <a:t>Polarity of molecules</a:t>
            </a:r>
          </a:p>
        </p:txBody>
      </p:sp>
      <p:sp>
        <p:nvSpPr>
          <p:cNvPr id="150532" name="Rectangle 3"/>
          <p:cNvSpPr>
            <a:spLocks noGrp="1" noChangeArrowheads="1"/>
          </p:cNvSpPr>
          <p:nvPr>
            <p:ph type="body" idx="1"/>
          </p:nvPr>
        </p:nvSpPr>
        <p:spPr>
          <a:xfrm>
            <a:off x="457200" y="1600200"/>
            <a:ext cx="5257800" cy="4525963"/>
          </a:xfrm>
        </p:spPr>
        <p:txBody>
          <a:bodyPr/>
          <a:lstStyle/>
          <a:p>
            <a:pPr eaLnBrk="1" hangingPunct="1">
              <a:lnSpc>
                <a:spcPct val="80000"/>
              </a:lnSpc>
            </a:pPr>
            <a:r>
              <a:rPr lang="en-US" altLang="en-US" sz="2000" smtClean="0"/>
              <a:t>Dipoles are vector quantities. They have a direction as well as a magnitude. </a:t>
            </a:r>
          </a:p>
          <a:p>
            <a:pPr eaLnBrk="1" hangingPunct="1">
              <a:lnSpc>
                <a:spcPct val="80000"/>
              </a:lnSpc>
            </a:pPr>
            <a:endParaRPr lang="en-US" altLang="en-US" sz="2000" smtClean="0"/>
          </a:p>
          <a:p>
            <a:pPr eaLnBrk="1" hangingPunct="1">
              <a:lnSpc>
                <a:spcPct val="80000"/>
              </a:lnSpc>
            </a:pPr>
            <a:r>
              <a:rPr lang="en-US" altLang="en-US" sz="2000" smtClean="0"/>
              <a:t>When vectors are added together one has to take into account the direction.   </a:t>
            </a:r>
          </a:p>
          <a:p>
            <a:pPr eaLnBrk="1" hangingPunct="1">
              <a:lnSpc>
                <a:spcPct val="80000"/>
              </a:lnSpc>
            </a:pPr>
            <a:endParaRPr lang="en-US" altLang="en-US" sz="2000" smtClean="0"/>
          </a:p>
          <a:p>
            <a:pPr eaLnBrk="1" hangingPunct="1">
              <a:lnSpc>
                <a:spcPct val="80000"/>
              </a:lnSpc>
            </a:pPr>
            <a:r>
              <a:rPr lang="en-US" altLang="en-US" sz="2000" smtClean="0"/>
              <a:t>Two equal vectors pointing in the same direction add together to give one with twice the magnitude. </a:t>
            </a:r>
          </a:p>
          <a:p>
            <a:pPr eaLnBrk="1" hangingPunct="1">
              <a:lnSpc>
                <a:spcPct val="80000"/>
              </a:lnSpc>
            </a:pPr>
            <a:endParaRPr lang="en-US" altLang="en-US" sz="2000" smtClean="0"/>
          </a:p>
          <a:p>
            <a:pPr eaLnBrk="1" hangingPunct="1">
              <a:lnSpc>
                <a:spcPct val="80000"/>
              </a:lnSpc>
            </a:pPr>
            <a:r>
              <a:rPr lang="en-US" altLang="en-US" sz="2000" smtClean="0"/>
              <a:t>Two vectors pointing in opposite directions cancel and the total is zero. </a:t>
            </a:r>
          </a:p>
          <a:p>
            <a:pPr eaLnBrk="1" hangingPunct="1">
              <a:lnSpc>
                <a:spcPct val="80000"/>
              </a:lnSpc>
            </a:pPr>
            <a:endParaRPr lang="en-US" altLang="en-US" sz="2000" smtClean="0"/>
          </a:p>
          <a:p>
            <a:pPr eaLnBrk="1" hangingPunct="1">
              <a:lnSpc>
                <a:spcPct val="80000"/>
              </a:lnSpc>
            </a:pPr>
            <a:r>
              <a:rPr lang="en-US" altLang="en-US" sz="2000" smtClean="0"/>
              <a:t>Two vectors at different directions are added the resultant total vector is a combination of their direction and magnitude. </a:t>
            </a:r>
          </a:p>
        </p:txBody>
      </p:sp>
      <p:pic>
        <p:nvPicPr>
          <p:cNvPr id="150533" name="Picture 4" descr="Vector Add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981200"/>
            <a:ext cx="2495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E41E32-5F9D-483A-9E2D-555FC8E846B0}" type="slidenum">
              <a:rPr lang="en-US" altLang="en-US" sz="1400" smtClean="0"/>
              <a:pPr>
                <a:spcBef>
                  <a:spcPct val="0"/>
                </a:spcBef>
                <a:buFontTx/>
                <a:buNone/>
              </a:pPr>
              <a:t>14</a:t>
            </a:fld>
            <a:endParaRPr lang="en-US" altLang="en-US" sz="1400" smtClean="0"/>
          </a:p>
        </p:txBody>
      </p:sp>
      <p:sp>
        <p:nvSpPr>
          <p:cNvPr id="16387" name="Rectangle 2"/>
          <p:cNvSpPr>
            <a:spLocks noGrp="1" noChangeArrowheads="1"/>
          </p:cNvSpPr>
          <p:nvPr>
            <p:ph type="title"/>
          </p:nvPr>
        </p:nvSpPr>
        <p:spPr/>
        <p:txBody>
          <a:bodyPr/>
          <a:lstStyle/>
          <a:p>
            <a:pPr eaLnBrk="1" hangingPunct="1"/>
            <a:r>
              <a:rPr lang="en-US" altLang="en-US" smtClean="0"/>
              <a:t>Features of Covalent Bond</a:t>
            </a:r>
          </a:p>
        </p:txBody>
      </p:sp>
      <p:sp>
        <p:nvSpPr>
          <p:cNvPr id="16388" name="Rectangle 3"/>
          <p:cNvSpPr>
            <a:spLocks noGrp="1" noChangeArrowheads="1"/>
          </p:cNvSpPr>
          <p:nvPr>
            <p:ph type="body" idx="1"/>
          </p:nvPr>
        </p:nvSpPr>
        <p:spPr/>
        <p:txBody>
          <a:bodyPr/>
          <a:lstStyle/>
          <a:p>
            <a:pPr eaLnBrk="1" hangingPunct="1"/>
            <a:r>
              <a:rPr lang="en-US" altLang="en-US" smtClean="0"/>
              <a:t>Most covalent substances are </a:t>
            </a:r>
            <a:r>
              <a:rPr lang="en-US" altLang="en-US" u="sng" smtClean="0"/>
              <a:t>insoluble</a:t>
            </a:r>
            <a:r>
              <a:rPr lang="en-US" altLang="en-US" smtClean="0"/>
              <a:t> in water but are soluble in organic solutions. </a:t>
            </a:r>
          </a:p>
          <a:p>
            <a:pPr eaLnBrk="1" hangingPunct="1"/>
            <a:endParaRPr lang="en-US" altLang="en-US" smtClean="0"/>
          </a:p>
          <a:p>
            <a:pPr eaLnBrk="1" hangingPunct="1"/>
            <a:endParaRPr lang="en-US" altLang="en-US" smtClean="0"/>
          </a:p>
          <a:p>
            <a:pPr eaLnBrk="1" hangingPunct="1"/>
            <a:r>
              <a:rPr lang="en-US" altLang="en-US" smtClean="0"/>
              <a:t>Poor conductors</a:t>
            </a:r>
          </a:p>
          <a:p>
            <a:pPr eaLnBrk="1" hangingPunct="1"/>
            <a:endParaRPr lang="en-US" altLang="en-US"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D19339-C5BE-4E77-845A-51EF6401FA99}" type="slidenum">
              <a:rPr lang="en-US" altLang="en-US" sz="1400" smtClean="0"/>
              <a:pPr>
                <a:spcBef>
                  <a:spcPct val="0"/>
                </a:spcBef>
                <a:buFontTx/>
                <a:buNone/>
              </a:pPr>
              <a:t>140</a:t>
            </a:fld>
            <a:endParaRPr lang="en-US" altLang="en-US" sz="1400" smtClean="0"/>
          </a:p>
        </p:txBody>
      </p:sp>
      <p:sp>
        <p:nvSpPr>
          <p:cNvPr id="151555" name="Rectangle 2"/>
          <p:cNvSpPr>
            <a:spLocks noGrp="1" noChangeArrowheads="1"/>
          </p:cNvSpPr>
          <p:nvPr>
            <p:ph type="title"/>
          </p:nvPr>
        </p:nvSpPr>
        <p:spPr/>
        <p:txBody>
          <a:bodyPr/>
          <a:lstStyle/>
          <a:p>
            <a:pPr eaLnBrk="1" hangingPunct="1"/>
            <a:r>
              <a:rPr lang="en-US" altLang="en-US" smtClean="0"/>
              <a:t>Determining Polarity</a:t>
            </a:r>
          </a:p>
        </p:txBody>
      </p:sp>
      <p:sp>
        <p:nvSpPr>
          <p:cNvPr id="151556" name="Rectangle 3"/>
          <p:cNvSpPr>
            <a:spLocks noGrp="1" noChangeArrowheads="1"/>
          </p:cNvSpPr>
          <p:nvPr>
            <p:ph type="body" idx="1"/>
          </p:nvPr>
        </p:nvSpPr>
        <p:spPr/>
        <p:txBody>
          <a:bodyPr/>
          <a:lstStyle/>
          <a:p>
            <a:pPr eaLnBrk="1" hangingPunct="1">
              <a:buFontTx/>
              <a:buNone/>
            </a:pPr>
            <a:r>
              <a:rPr lang="en-US" altLang="en-US" sz="2000" smtClean="0"/>
              <a:t>If equal dipoles are arranged symmetrically, then...</a:t>
            </a:r>
          </a:p>
          <a:p>
            <a:pPr eaLnBrk="1" hangingPunct="1">
              <a:buFontTx/>
              <a:buNone/>
            </a:pPr>
            <a:r>
              <a:rPr lang="en-US" altLang="en-US" sz="2000" smtClean="0"/>
              <a:t>The total polarity is zero (NONPOLAR)</a:t>
            </a:r>
          </a:p>
          <a:p>
            <a:pPr eaLnBrk="1" hangingPunct="1">
              <a:buFontTx/>
              <a:buNone/>
            </a:pPr>
            <a:endParaRPr lang="en-US" altLang="en-US" sz="2000" smtClean="0"/>
          </a:p>
          <a:p>
            <a:pPr eaLnBrk="1" hangingPunct="1">
              <a:buFontTx/>
              <a:buNone/>
            </a:pPr>
            <a:r>
              <a:rPr lang="en-US" altLang="en-US" sz="2000" smtClean="0"/>
              <a:t>If dipoles are arranged asymmetricaly or are unequal, then...</a:t>
            </a:r>
          </a:p>
          <a:p>
            <a:pPr eaLnBrk="1" hangingPunct="1">
              <a:buFontTx/>
              <a:buNone/>
            </a:pPr>
            <a:r>
              <a:rPr lang="en-US" altLang="en-US" sz="2000" smtClean="0"/>
              <a:t>The total polarity is greater than zero (POLAR)</a:t>
            </a:r>
          </a:p>
        </p:txBody>
      </p:sp>
      <p:pic>
        <p:nvPicPr>
          <p:cNvPr id="151557" name="Picture 4" descr="Polarity of CCl4 and CHCl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962400"/>
            <a:ext cx="36576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3AB9BC-8259-4F23-B546-5DD400174154}" type="slidenum">
              <a:rPr lang="en-US" altLang="en-US" sz="1400" smtClean="0"/>
              <a:pPr>
                <a:spcBef>
                  <a:spcPct val="0"/>
                </a:spcBef>
                <a:buFontTx/>
                <a:buNone/>
              </a:pPr>
              <a:t>141</a:t>
            </a:fld>
            <a:endParaRPr lang="en-US" altLang="en-US" sz="1400" smtClean="0"/>
          </a:p>
        </p:txBody>
      </p:sp>
      <p:sp>
        <p:nvSpPr>
          <p:cNvPr id="152579" name="Rectangle 2"/>
          <p:cNvSpPr>
            <a:spLocks noGrp="1" noChangeArrowheads="1"/>
          </p:cNvSpPr>
          <p:nvPr>
            <p:ph type="title"/>
          </p:nvPr>
        </p:nvSpPr>
        <p:spPr/>
        <p:txBody>
          <a:bodyPr/>
          <a:lstStyle/>
          <a:p>
            <a:pPr eaLnBrk="1" hangingPunct="1"/>
            <a:r>
              <a:rPr lang="en-US" altLang="en-US" smtClean="0"/>
              <a:t>Steps to determine symmetry</a:t>
            </a:r>
          </a:p>
        </p:txBody>
      </p:sp>
      <p:sp>
        <p:nvSpPr>
          <p:cNvPr id="152580" name="Rectangle 3"/>
          <p:cNvSpPr>
            <a:spLocks noGrp="1" noChangeArrowheads="1"/>
          </p:cNvSpPr>
          <p:nvPr>
            <p:ph type="body" idx="1"/>
          </p:nvPr>
        </p:nvSpPr>
        <p:spPr>
          <a:xfrm>
            <a:off x="457200" y="1600200"/>
            <a:ext cx="8458200" cy="5029200"/>
          </a:xfrm>
        </p:spPr>
        <p:txBody>
          <a:bodyPr/>
          <a:lstStyle/>
          <a:p>
            <a:pPr eaLnBrk="1" hangingPunct="1">
              <a:lnSpc>
                <a:spcPct val="80000"/>
              </a:lnSpc>
            </a:pPr>
            <a:r>
              <a:rPr lang="en-US" altLang="en-US" sz="1800" b="1" smtClean="0"/>
              <a:t>Draw the molecular shape of the molecule.</a:t>
            </a:r>
          </a:p>
          <a:p>
            <a:pPr eaLnBrk="1" hangingPunct="1">
              <a:lnSpc>
                <a:spcPct val="80000"/>
              </a:lnSpc>
              <a:buFontTx/>
              <a:buNone/>
            </a:pPr>
            <a:endParaRPr lang="en-US" altLang="en-US" sz="1800" b="1" smtClean="0"/>
          </a:p>
          <a:p>
            <a:pPr eaLnBrk="1" hangingPunct="1">
              <a:lnSpc>
                <a:spcPct val="80000"/>
              </a:lnSpc>
            </a:pPr>
            <a:r>
              <a:rPr lang="en-US" altLang="en-US" sz="1800" b="1" smtClean="0"/>
              <a:t>Describe the polar bonds with arrows pointing toward the more electronegative element. Use the length of the arrow to show the relative polarities of the different bonds. </a:t>
            </a:r>
          </a:p>
          <a:p>
            <a:pPr eaLnBrk="1" hangingPunct="1">
              <a:lnSpc>
                <a:spcPct val="80000"/>
              </a:lnSpc>
              <a:buFontTx/>
              <a:buNone/>
            </a:pPr>
            <a:r>
              <a:rPr lang="en-US" altLang="en-US" sz="1800" b="1" smtClean="0"/>
              <a:t>		(A greater difference in electronegativity suggests a more polar 	bond, which is described with a longer arrow.)</a:t>
            </a:r>
          </a:p>
          <a:p>
            <a:pPr eaLnBrk="1" hangingPunct="1">
              <a:lnSpc>
                <a:spcPct val="80000"/>
              </a:lnSpc>
              <a:buFontTx/>
              <a:buNone/>
            </a:pPr>
            <a:endParaRPr lang="en-US" altLang="en-US" sz="1800" b="1" smtClean="0"/>
          </a:p>
          <a:p>
            <a:pPr eaLnBrk="1" hangingPunct="1">
              <a:lnSpc>
                <a:spcPct val="80000"/>
              </a:lnSpc>
            </a:pPr>
            <a:r>
              <a:rPr lang="en-US" altLang="en-US" sz="1800" b="1" smtClean="0"/>
              <a:t>Decide whether the arrangement of arrows is symmetrical or asymmetrical </a:t>
            </a:r>
          </a:p>
          <a:p>
            <a:pPr eaLnBrk="1" hangingPunct="1">
              <a:lnSpc>
                <a:spcPct val="80000"/>
              </a:lnSpc>
              <a:buFontTx/>
              <a:buNone/>
            </a:pPr>
            <a:endParaRPr lang="en-US" altLang="en-US" sz="1800" b="1" smtClean="0"/>
          </a:p>
          <a:p>
            <a:pPr eaLnBrk="1" hangingPunct="1">
              <a:lnSpc>
                <a:spcPct val="80000"/>
              </a:lnSpc>
            </a:pPr>
            <a:r>
              <a:rPr lang="en-US" altLang="en-US" sz="1800" b="1" smtClean="0"/>
              <a:t>If the arrangement is symmetrical and the arrows are of equal length, the molecule is nonpolar. </a:t>
            </a:r>
          </a:p>
          <a:p>
            <a:pPr eaLnBrk="1" hangingPunct="1">
              <a:lnSpc>
                <a:spcPct val="80000"/>
              </a:lnSpc>
            </a:pPr>
            <a:endParaRPr lang="en-US" altLang="en-US" sz="1800" b="1" smtClean="0"/>
          </a:p>
          <a:p>
            <a:pPr eaLnBrk="1" hangingPunct="1">
              <a:lnSpc>
                <a:spcPct val="80000"/>
              </a:lnSpc>
            </a:pPr>
            <a:r>
              <a:rPr lang="en-US" altLang="en-US" sz="1800" b="1" smtClean="0"/>
              <a:t>If the arrows are of different lengths, and if they do not balance each other, the molecule is polar. </a:t>
            </a:r>
          </a:p>
          <a:p>
            <a:pPr eaLnBrk="1" hangingPunct="1">
              <a:lnSpc>
                <a:spcPct val="80000"/>
              </a:lnSpc>
            </a:pPr>
            <a:endParaRPr lang="en-US" altLang="en-US" sz="1800" b="1" smtClean="0"/>
          </a:p>
          <a:p>
            <a:pPr eaLnBrk="1" hangingPunct="1">
              <a:lnSpc>
                <a:spcPct val="80000"/>
              </a:lnSpc>
            </a:pPr>
            <a:r>
              <a:rPr lang="en-US" altLang="en-US" sz="1800" b="1" smtClean="0"/>
              <a:t>If the arrangement is asymmetrical, the molecule is polar. </a:t>
            </a:r>
          </a:p>
          <a:p>
            <a:pPr eaLnBrk="1" hangingPunct="1">
              <a:lnSpc>
                <a:spcPct val="80000"/>
              </a:lnSpc>
            </a:pPr>
            <a:endParaRPr lang="en-US" altLang="en-US" sz="1800" b="1"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187028-E6F9-4017-B869-64D15A770795}" type="slidenum">
              <a:rPr lang="en-US" altLang="en-US" sz="1400" smtClean="0"/>
              <a:pPr>
                <a:spcBef>
                  <a:spcPct val="0"/>
                </a:spcBef>
                <a:buFontTx/>
                <a:buNone/>
              </a:pPr>
              <a:t>142</a:t>
            </a:fld>
            <a:endParaRPr lang="en-US" altLang="en-US" sz="1400" smtClean="0"/>
          </a:p>
        </p:txBody>
      </p:sp>
      <p:sp>
        <p:nvSpPr>
          <p:cNvPr id="153603" name="Rectangle 2"/>
          <p:cNvSpPr>
            <a:spLocks noGrp="1" noChangeArrowheads="1"/>
          </p:cNvSpPr>
          <p:nvPr>
            <p:ph type="body" idx="1"/>
          </p:nvPr>
        </p:nvSpPr>
        <p:spPr/>
        <p:txBody>
          <a:bodyPr/>
          <a:lstStyle/>
          <a:p>
            <a:pPr marL="609600" indent="-609600" eaLnBrk="1" hangingPunct="1">
              <a:lnSpc>
                <a:spcPct val="90000"/>
              </a:lnSpc>
            </a:pPr>
            <a:r>
              <a:rPr lang="en-US" altLang="en-US" smtClean="0"/>
              <a:t>Decide whether the molecules represented by the following formulas are polar or nonpolar. (You may need to draw Lewis structures and geometric sketches to do so.)</a:t>
            </a:r>
          </a:p>
          <a:p>
            <a:pPr marL="609600" indent="-609600" eaLnBrk="1" hangingPunct="1">
              <a:lnSpc>
                <a:spcPct val="90000"/>
              </a:lnSpc>
            </a:pPr>
            <a:endParaRPr lang="en-US" altLang="en-US" smtClean="0"/>
          </a:p>
          <a:p>
            <a:pPr marL="609600" indent="-609600" eaLnBrk="1" hangingPunct="1">
              <a:lnSpc>
                <a:spcPct val="90000"/>
              </a:lnSpc>
              <a:buFontTx/>
              <a:buAutoNum type="alphaLcPeriod"/>
            </a:pPr>
            <a:r>
              <a:rPr lang="en-US" altLang="en-US" smtClean="0"/>
              <a:t>CO</a:t>
            </a:r>
            <a:r>
              <a:rPr lang="en-US" altLang="en-US" baseline="-25000" smtClean="0"/>
              <a:t>2</a:t>
            </a:r>
            <a:r>
              <a:rPr lang="en-US" altLang="en-US" smtClean="0"/>
              <a:t>     b. OF</a:t>
            </a:r>
            <a:r>
              <a:rPr lang="en-US" altLang="en-US" baseline="-25000" smtClean="0"/>
              <a:t>2</a:t>
            </a:r>
            <a:r>
              <a:rPr lang="en-US" altLang="en-US" smtClean="0"/>
              <a:t>     c. CCl</a:t>
            </a:r>
            <a:r>
              <a:rPr lang="en-US" altLang="en-US" baseline="-25000" smtClean="0"/>
              <a:t>4</a:t>
            </a:r>
            <a:r>
              <a:rPr lang="en-US" altLang="en-US" smtClean="0"/>
              <a:t>  d.CH</a:t>
            </a:r>
            <a:r>
              <a:rPr lang="en-US" altLang="en-US" baseline="-25000" smtClean="0"/>
              <a:t>2</a:t>
            </a:r>
            <a:r>
              <a:rPr lang="en-US" altLang="en-US" smtClean="0"/>
              <a:t>Cl</a:t>
            </a:r>
            <a:r>
              <a:rPr lang="en-US" altLang="en-US" baseline="-25000" smtClean="0"/>
              <a:t>2</a:t>
            </a:r>
            <a:r>
              <a:rPr lang="en-US" altLang="en-US" smtClean="0"/>
              <a:t>   </a:t>
            </a:r>
          </a:p>
          <a:p>
            <a:pPr marL="609600" indent="-609600" eaLnBrk="1" hangingPunct="1">
              <a:lnSpc>
                <a:spcPct val="90000"/>
              </a:lnSpc>
              <a:buFontTx/>
              <a:buNone/>
            </a:pPr>
            <a:endParaRPr lang="en-US" altLang="en-US" smtClean="0"/>
          </a:p>
          <a:p>
            <a:pPr marL="609600" indent="-609600" eaLnBrk="1" hangingPunct="1">
              <a:lnSpc>
                <a:spcPct val="90000"/>
              </a:lnSpc>
              <a:buFontTx/>
              <a:buNone/>
            </a:pPr>
            <a:r>
              <a:rPr lang="en-US" altLang="en-US" smtClean="0"/>
              <a:t>  e. HCN</a:t>
            </a:r>
          </a:p>
        </p:txBody>
      </p:sp>
      <p:sp>
        <p:nvSpPr>
          <p:cNvPr id="153604" name="Rectangle 3"/>
          <p:cNvSpPr>
            <a:spLocks noGrp="1" noChangeArrowheads="1"/>
          </p:cNvSpPr>
          <p:nvPr>
            <p:ph type="title"/>
          </p:nvPr>
        </p:nvSpPr>
        <p:spPr/>
        <p:txBody>
          <a:bodyPr/>
          <a:lstStyle/>
          <a:p>
            <a:pPr eaLnBrk="1" hangingPunct="1"/>
            <a:r>
              <a:rPr lang="en-US" altLang="en-US" smtClean="0"/>
              <a:t>Question</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274E1A-4439-4135-B0E6-C5B3D63A7910}" type="slidenum">
              <a:rPr lang="en-US" altLang="en-US" sz="1400" smtClean="0"/>
              <a:pPr>
                <a:spcBef>
                  <a:spcPct val="0"/>
                </a:spcBef>
                <a:buFontTx/>
                <a:buNone/>
              </a:pPr>
              <a:t>143</a:t>
            </a:fld>
            <a:endParaRPr lang="en-US" altLang="en-US" sz="1400" smtClean="0"/>
          </a:p>
        </p:txBody>
      </p:sp>
      <p:sp>
        <p:nvSpPr>
          <p:cNvPr id="154627" name="Rectangle 2"/>
          <p:cNvSpPr>
            <a:spLocks noGrp="1" noChangeArrowheads="1"/>
          </p:cNvSpPr>
          <p:nvPr>
            <p:ph type="title"/>
          </p:nvPr>
        </p:nvSpPr>
        <p:spPr/>
        <p:txBody>
          <a:bodyPr/>
          <a:lstStyle/>
          <a:p>
            <a:pPr eaLnBrk="1" hangingPunct="1"/>
            <a:r>
              <a:rPr lang="en-US" altLang="en-US" smtClean="0"/>
              <a:t>Answer A </a:t>
            </a:r>
          </a:p>
        </p:txBody>
      </p:sp>
      <p:sp>
        <p:nvSpPr>
          <p:cNvPr id="154628" name="Rectangle 3"/>
          <p:cNvSpPr>
            <a:spLocks noGrp="1" noChangeArrowheads="1"/>
          </p:cNvSpPr>
          <p:nvPr>
            <p:ph type="body" sz="half" idx="1"/>
          </p:nvPr>
        </p:nvSpPr>
        <p:spPr/>
        <p:txBody>
          <a:bodyPr/>
          <a:lstStyle/>
          <a:p>
            <a:pPr eaLnBrk="1" hangingPunct="1">
              <a:lnSpc>
                <a:spcPct val="90000"/>
              </a:lnSpc>
              <a:buFontTx/>
              <a:buNone/>
            </a:pPr>
            <a:endParaRPr lang="en-US" altLang="en-US" sz="2000" smtClean="0"/>
          </a:p>
          <a:p>
            <a:pPr eaLnBrk="1" hangingPunct="1">
              <a:lnSpc>
                <a:spcPct val="90000"/>
              </a:lnSpc>
            </a:pPr>
            <a:r>
              <a:rPr lang="en-US" altLang="en-US" sz="2000" smtClean="0"/>
              <a:t>C-O bonds are polar, but the symmetrical arrangement of these bonds makes the molecule nonpolar.</a:t>
            </a:r>
          </a:p>
          <a:p>
            <a:pPr eaLnBrk="1" hangingPunct="1">
              <a:lnSpc>
                <a:spcPct val="90000"/>
              </a:lnSpc>
            </a:pPr>
            <a:endParaRPr lang="en-US" altLang="en-US" sz="2000" smtClean="0"/>
          </a:p>
          <a:p>
            <a:pPr eaLnBrk="1" hangingPunct="1">
              <a:lnSpc>
                <a:spcPct val="90000"/>
              </a:lnSpc>
            </a:pPr>
            <a:r>
              <a:rPr lang="en-US" altLang="en-US" sz="2000" smtClean="0"/>
              <a:t>If we put arrows into the geometric sketch for CO2, we see that they exactly balance each other, in both direction and magnitude. This shows the symmetry of the bonds.</a:t>
            </a:r>
          </a:p>
          <a:p>
            <a:pPr eaLnBrk="1" hangingPunct="1">
              <a:lnSpc>
                <a:spcPct val="90000"/>
              </a:lnSpc>
              <a:buFontTx/>
              <a:buNone/>
            </a:pPr>
            <a:r>
              <a:rPr lang="en-US" altLang="en-US" sz="2000" smtClean="0"/>
              <a:t> </a:t>
            </a:r>
          </a:p>
        </p:txBody>
      </p:sp>
      <p:sp>
        <p:nvSpPr>
          <p:cNvPr id="154629" name="Rectangle 4"/>
          <p:cNvSpPr>
            <a:spLocks noGrp="1" noChangeArrowheads="1"/>
          </p:cNvSpPr>
          <p:nvPr>
            <p:ph sz="half" idx="2"/>
          </p:nvPr>
        </p:nvSpPr>
        <p:spPr/>
        <p:txBody>
          <a:bodyPr/>
          <a:lstStyle/>
          <a:p>
            <a:pPr eaLnBrk="1" hangingPunct="1">
              <a:lnSpc>
                <a:spcPct val="90000"/>
              </a:lnSpc>
            </a:pPr>
            <a:endParaRPr lang="en-US" altLang="en-US" sz="2000" smtClean="0"/>
          </a:p>
        </p:txBody>
      </p:sp>
      <p:pic>
        <p:nvPicPr>
          <p:cNvPr id="154630" name="Picture 5" descr="CO2_partial_charges_polar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572000"/>
            <a:ext cx="4038600" cy="110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31" name="Picture 6" descr="CO2_ls_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3200400"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B92077-A01A-4284-A76F-867922BF1E7D}" type="slidenum">
              <a:rPr lang="en-US" altLang="en-US" sz="1400" smtClean="0"/>
              <a:pPr>
                <a:spcBef>
                  <a:spcPct val="0"/>
                </a:spcBef>
                <a:buFontTx/>
                <a:buNone/>
              </a:pPr>
              <a:t>144</a:t>
            </a:fld>
            <a:endParaRPr lang="en-US" altLang="en-US" sz="1400" smtClean="0"/>
          </a:p>
        </p:txBody>
      </p:sp>
      <p:sp>
        <p:nvSpPr>
          <p:cNvPr id="155651" name="Rectangle 2"/>
          <p:cNvSpPr>
            <a:spLocks noGrp="1" noChangeArrowheads="1"/>
          </p:cNvSpPr>
          <p:nvPr>
            <p:ph type="body" sz="half" idx="1"/>
          </p:nvPr>
        </p:nvSpPr>
        <p:spPr>
          <a:xfrm>
            <a:off x="533400" y="533400"/>
            <a:ext cx="4191000" cy="5867400"/>
          </a:xfrm>
        </p:spPr>
        <p:txBody>
          <a:bodyPr/>
          <a:lstStyle/>
          <a:p>
            <a:pPr eaLnBrk="1" hangingPunct="1">
              <a:lnSpc>
                <a:spcPct val="90000"/>
              </a:lnSpc>
              <a:buFontTx/>
              <a:buNone/>
            </a:pPr>
            <a:r>
              <a:rPr lang="en-US" altLang="en-US" sz="2800" smtClean="0"/>
              <a:t>The electronegativities of oxygen and fluorine, 3.44 and 3.98, respectively, produce a 0.54 difference that leads us to predict that the O-F bonds are polar. The molecular geometry of OF</a:t>
            </a:r>
            <a:r>
              <a:rPr lang="en-US" altLang="en-US" sz="2800" baseline="-25000" smtClean="0"/>
              <a:t>2</a:t>
            </a:r>
            <a:r>
              <a:rPr lang="en-US" altLang="en-US" sz="2800" smtClean="0"/>
              <a:t> is bent. Such an asymmetrical distribution of polar bonds would produce a polar molecule.</a:t>
            </a:r>
          </a:p>
        </p:txBody>
      </p:sp>
      <p:pic>
        <p:nvPicPr>
          <p:cNvPr id="155652" name="Picture 3" descr="OF2_ls_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524000"/>
            <a:ext cx="39624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3" name="Picture 4" descr="OF2_geometry_polarity_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429000"/>
            <a:ext cx="23622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3A8D98-3B2A-4ECA-BA79-70758826E3FE}" type="slidenum">
              <a:rPr lang="en-US" altLang="en-US" sz="1400" smtClean="0"/>
              <a:pPr>
                <a:spcBef>
                  <a:spcPct val="0"/>
                </a:spcBef>
                <a:buFontTx/>
                <a:buNone/>
              </a:pPr>
              <a:t>145</a:t>
            </a:fld>
            <a:endParaRPr lang="en-US" altLang="en-US" sz="1400" smtClean="0"/>
          </a:p>
        </p:txBody>
      </p:sp>
      <p:sp>
        <p:nvSpPr>
          <p:cNvPr id="156675" name="Rectangle 2"/>
          <p:cNvSpPr>
            <a:spLocks noGrp="1" noChangeArrowheads="1"/>
          </p:cNvSpPr>
          <p:nvPr>
            <p:ph type="body" sz="half" idx="1"/>
          </p:nvPr>
        </p:nvSpPr>
        <p:spPr/>
        <p:txBody>
          <a:bodyPr/>
          <a:lstStyle/>
          <a:p>
            <a:pPr eaLnBrk="1" hangingPunct="1"/>
            <a:r>
              <a:rPr lang="en-US" altLang="en-US" smtClean="0"/>
              <a:t>The molecular geometry of CCl</a:t>
            </a:r>
            <a:r>
              <a:rPr lang="en-US" altLang="en-US" baseline="-25000" smtClean="0"/>
              <a:t>4</a:t>
            </a:r>
            <a:r>
              <a:rPr lang="en-US" altLang="en-US" smtClean="0"/>
              <a:t> is tetrahedral. Even though the C-Cl bonds are polar, their symmetrical arrangement makes the molecule nonpolar. </a:t>
            </a:r>
          </a:p>
        </p:txBody>
      </p:sp>
      <p:pic>
        <p:nvPicPr>
          <p:cNvPr id="156676" name="Picture 3" descr="CCl4_ls_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92113"/>
            <a:ext cx="1905000"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7" name="Picture 4" descr="CCl4_geometry_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362200"/>
            <a:ext cx="21336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678" name="Picture 5" descr="CCl4_geometry_polarity_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495800"/>
            <a:ext cx="2514600"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90FB02-4979-46EA-91DC-B1724880463D}" type="slidenum">
              <a:rPr lang="en-US" altLang="en-US" sz="1400" smtClean="0"/>
              <a:pPr>
                <a:spcBef>
                  <a:spcPct val="0"/>
                </a:spcBef>
                <a:buFontTx/>
                <a:buNone/>
              </a:pPr>
              <a:t>146</a:t>
            </a:fld>
            <a:endParaRPr lang="en-US" altLang="en-US" sz="1400" smtClean="0"/>
          </a:p>
        </p:txBody>
      </p:sp>
      <p:sp>
        <p:nvSpPr>
          <p:cNvPr id="157699" name="Rectangle 2"/>
          <p:cNvSpPr>
            <a:spLocks noGrp="1" noChangeArrowheads="1"/>
          </p:cNvSpPr>
          <p:nvPr>
            <p:ph type="body" idx="1"/>
          </p:nvPr>
        </p:nvSpPr>
        <p:spPr>
          <a:xfrm>
            <a:off x="457200" y="533400"/>
            <a:ext cx="4267200" cy="5516563"/>
          </a:xfrm>
        </p:spPr>
        <p:txBody>
          <a:bodyPr/>
          <a:lstStyle/>
          <a:p>
            <a:pPr eaLnBrk="1" hangingPunct="1">
              <a:lnSpc>
                <a:spcPct val="90000"/>
              </a:lnSpc>
              <a:buFontTx/>
              <a:buNone/>
            </a:pPr>
            <a:r>
              <a:rPr lang="en-US" altLang="en-US" sz="2400" smtClean="0"/>
              <a:t>The difference in electronegativity for the H-C bonds tells us that they are essentially nonpolar. The 0.61 difference in electronegativity for the C-Cl bonds shows that they are polar.</a:t>
            </a:r>
          </a:p>
          <a:p>
            <a:pPr eaLnBrk="1" hangingPunct="1">
              <a:lnSpc>
                <a:spcPct val="90000"/>
              </a:lnSpc>
              <a:buFontTx/>
              <a:buNone/>
            </a:pPr>
            <a:r>
              <a:rPr lang="en-US" altLang="en-US" sz="2400" smtClean="0"/>
              <a:t>The polar bonds are asymmetrically arranged, so the molecule is polar. </a:t>
            </a:r>
          </a:p>
          <a:p>
            <a:pPr eaLnBrk="1" hangingPunct="1">
              <a:lnSpc>
                <a:spcPct val="90000"/>
              </a:lnSpc>
              <a:buFontTx/>
              <a:buNone/>
            </a:pPr>
            <a:r>
              <a:rPr lang="en-US" altLang="en-US" sz="2400" smtClean="0"/>
              <a:t>(Notice that the Lewis structure above incorrectly suggests that the bonds are symmetrically arranged)</a:t>
            </a:r>
          </a:p>
        </p:txBody>
      </p:sp>
      <p:pic>
        <p:nvPicPr>
          <p:cNvPr id="157700" name="Picture 3" descr="CH2Cl2_geometry_polarity_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91000"/>
            <a:ext cx="25146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1" name="Picture 4" descr="CH2Cl2_geometry_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92338"/>
            <a:ext cx="1905000" cy="167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2" name="Picture 5" descr="CH2Cl2_ls_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33400"/>
            <a:ext cx="190500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17B3069-CF45-4CC3-BF08-A848816157F7}" type="slidenum">
              <a:rPr lang="en-US" altLang="en-US" sz="1400" smtClean="0"/>
              <a:pPr>
                <a:spcBef>
                  <a:spcPct val="0"/>
                </a:spcBef>
                <a:buFontTx/>
                <a:buNone/>
              </a:pPr>
              <a:t>147</a:t>
            </a:fld>
            <a:endParaRPr lang="en-US" altLang="en-US" sz="1400" smtClean="0"/>
          </a:p>
        </p:txBody>
      </p:sp>
      <p:sp>
        <p:nvSpPr>
          <p:cNvPr id="158723" name="Rectangle 2"/>
          <p:cNvSpPr>
            <a:spLocks noGrp="1" noChangeArrowheads="1"/>
          </p:cNvSpPr>
          <p:nvPr>
            <p:ph type="body" sz="half" idx="1"/>
          </p:nvPr>
        </p:nvSpPr>
        <p:spPr>
          <a:xfrm>
            <a:off x="457200" y="533400"/>
            <a:ext cx="4038600" cy="5592763"/>
          </a:xfrm>
        </p:spPr>
        <p:txBody>
          <a:bodyPr/>
          <a:lstStyle/>
          <a:p>
            <a:pPr eaLnBrk="1" hangingPunct="1"/>
            <a:r>
              <a:rPr lang="en-US" altLang="en-US" sz="2400" smtClean="0"/>
              <a:t>The electronegativities of hydrogen, carbon, and nitrogen are 2.20, 2.55, and 3.04. The 0.35 difference in electronegativity for the H-C bond shows that it is essentially nonpolar. </a:t>
            </a:r>
          </a:p>
          <a:p>
            <a:pPr eaLnBrk="1" hangingPunct="1"/>
            <a:r>
              <a:rPr lang="en-US" altLang="en-US" sz="2400" smtClean="0"/>
              <a:t>The 0.49 difference in electronegativity for the C-N bond tells us that it is polar. Molecules with one polar bond are always polar. </a:t>
            </a:r>
          </a:p>
        </p:txBody>
      </p:sp>
      <p:pic>
        <p:nvPicPr>
          <p:cNvPr id="158724" name="Picture 3" descr="HCN_ls_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4191000"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A8225C-40B1-45BE-9B81-6873F640017B}" type="slidenum">
              <a:rPr lang="en-US" altLang="en-US" sz="1400" smtClean="0"/>
              <a:pPr>
                <a:spcBef>
                  <a:spcPct val="0"/>
                </a:spcBef>
                <a:buFontTx/>
                <a:buNone/>
              </a:pPr>
              <a:t>148</a:t>
            </a:fld>
            <a:endParaRPr lang="en-US" altLang="en-US" sz="1400" smtClean="0"/>
          </a:p>
        </p:txBody>
      </p:sp>
      <p:sp>
        <p:nvSpPr>
          <p:cNvPr id="159747" name="Rectangle 2"/>
          <p:cNvSpPr>
            <a:spLocks noGrp="1" noChangeArrowheads="1"/>
          </p:cNvSpPr>
          <p:nvPr>
            <p:ph type="title"/>
          </p:nvPr>
        </p:nvSpPr>
        <p:spPr/>
        <p:txBody>
          <a:bodyPr/>
          <a:lstStyle/>
          <a:p>
            <a:pPr eaLnBrk="1" hangingPunct="1"/>
            <a:r>
              <a:rPr lang="en-US" altLang="en-US" smtClean="0"/>
              <a:t>Homework: VSPER</a:t>
            </a:r>
          </a:p>
        </p:txBody>
      </p:sp>
      <p:sp>
        <p:nvSpPr>
          <p:cNvPr id="159748" name="Rectangle 3"/>
          <p:cNvSpPr>
            <a:spLocks noGrp="1" noChangeArrowheads="1"/>
          </p:cNvSpPr>
          <p:nvPr>
            <p:ph type="body" idx="1"/>
          </p:nvPr>
        </p:nvSpPr>
        <p:spPr/>
        <p:txBody>
          <a:bodyPr/>
          <a:lstStyle/>
          <a:p>
            <a:pPr eaLnBrk="1" hangingPunct="1"/>
            <a:r>
              <a:rPr lang="en-US" altLang="en-US" smtClean="0"/>
              <a:t>Pg 409-410</a:t>
            </a:r>
          </a:p>
          <a:p>
            <a:pPr eaLnBrk="1" hangingPunct="1"/>
            <a:endParaRPr lang="en-US" altLang="en-US" smtClean="0"/>
          </a:p>
          <a:p>
            <a:pPr eaLnBrk="1" hangingPunct="1"/>
            <a:r>
              <a:rPr lang="en-US" altLang="en-US" smtClean="0"/>
              <a:t>Predict the molecular structure and bond angles for the molecule or ion in question</a:t>
            </a:r>
          </a:p>
          <a:p>
            <a:pPr eaLnBrk="1" hangingPunct="1">
              <a:buFontTx/>
              <a:buNone/>
            </a:pPr>
            <a:r>
              <a:rPr lang="en-US" altLang="en-US" smtClean="0"/>
              <a:t>63 and 67 (you drew these already in past homework… hope you checked it with the class!)</a:t>
            </a:r>
          </a:p>
          <a:p>
            <a:pPr eaLnBrk="1" hangingPunct="1">
              <a:buFontTx/>
              <a:buNone/>
            </a:pPr>
            <a:r>
              <a:rPr lang="en-US" altLang="en-US" smtClean="0"/>
              <a:t>83, 86, 91, 92,95</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1F9DEA1-69C4-4DFE-A6D3-26D606E21A31}" type="slidenum">
              <a:rPr lang="en-US" altLang="en-US" sz="1400" smtClean="0"/>
              <a:pPr>
                <a:spcBef>
                  <a:spcPct val="0"/>
                </a:spcBef>
                <a:buFontTx/>
                <a:buNone/>
              </a:pPr>
              <a:t>149</a:t>
            </a:fld>
            <a:endParaRPr lang="en-US" altLang="en-US" sz="1400" smtClean="0"/>
          </a:p>
        </p:txBody>
      </p:sp>
      <p:sp>
        <p:nvSpPr>
          <p:cNvPr id="160771" name="Rectangle 2"/>
          <p:cNvSpPr>
            <a:spLocks noGrp="1" noChangeArrowheads="1"/>
          </p:cNvSpPr>
          <p:nvPr>
            <p:ph type="title"/>
          </p:nvPr>
        </p:nvSpPr>
        <p:spPr/>
        <p:txBody>
          <a:bodyPr/>
          <a:lstStyle/>
          <a:p>
            <a:pPr eaLnBrk="1" hangingPunct="1"/>
            <a:r>
              <a:rPr lang="en-US" altLang="en-US" sz="4000" smtClean="0"/>
              <a:t>9.1 Localized Electron Model Theory </a:t>
            </a:r>
          </a:p>
        </p:txBody>
      </p:sp>
      <p:sp>
        <p:nvSpPr>
          <p:cNvPr id="160772" name="Rectangle 3"/>
          <p:cNvSpPr>
            <a:spLocks noGrp="1" noChangeArrowheads="1"/>
          </p:cNvSpPr>
          <p:nvPr>
            <p:ph type="body" idx="1"/>
          </p:nvPr>
        </p:nvSpPr>
        <p:spPr/>
        <p:txBody>
          <a:bodyPr/>
          <a:lstStyle/>
          <a:p>
            <a:pPr eaLnBrk="1" hangingPunct="1"/>
            <a:r>
              <a:rPr lang="en-US" altLang="en-US" smtClean="0"/>
              <a:t>A theory that assumes that a covalent bond is formed by the overlap of 2 atomic orbitals, each of which contains an unpaired electron. </a:t>
            </a:r>
          </a:p>
          <a:p>
            <a:pPr eaLnBrk="1" hangingPunct="1"/>
            <a:endParaRPr lang="en-US" altLang="en-US" smtClean="0"/>
          </a:p>
          <a:p>
            <a:pPr eaLnBrk="1" hangingPunct="1"/>
            <a:r>
              <a:rPr lang="en-US" altLang="en-US" smtClean="0">
                <a:solidFill>
                  <a:srgbClr val="FF0000"/>
                </a:solidFill>
              </a:rPr>
              <a:t>The higher the amount of overlap, the stronger the bond formed. </a:t>
            </a:r>
          </a:p>
          <a:p>
            <a:pPr eaLnBrk="1" hangingPunct="1"/>
            <a:endParaRPr lang="en-US" altLang="en-US" smtClean="0">
              <a:solidFill>
                <a:srgbClr val="FF0000"/>
              </a:solidFill>
            </a:endParaRPr>
          </a:p>
          <a:p>
            <a:pPr eaLnBrk="1" hangingPunct="1"/>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latin typeface="Calibri" panose="020F0502020204030204" pitchFamily="34" charset="0"/>
                <a:cs typeface="Calibri" panose="020F0502020204030204" pitchFamily="34" charset="0"/>
              </a:rPr>
              <a:t>Polar Molecules</a:t>
            </a:r>
          </a:p>
        </p:txBody>
      </p:sp>
      <p:sp>
        <p:nvSpPr>
          <p:cNvPr id="17411" name="Footer Placeholder 3"/>
          <p:cNvSpPr>
            <a:spLocks noGrp="1"/>
          </p:cNvSpPr>
          <p:nvPr>
            <p:ph type="ftr" sz="quarter" idx="11"/>
          </p:nvPr>
        </p:nvSpPr>
        <p:spPr>
          <a:xfrm>
            <a:off x="87313"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17412" name="Slide Number Placeholder 4"/>
          <p:cNvSpPr>
            <a:spLocks noGrp="1"/>
          </p:cNvSpPr>
          <p:nvPr>
            <p:ph type="sldNum" sz="quarter" idx="12"/>
          </p:nvPr>
        </p:nvSpPr>
        <p:spPr>
          <a:xfrm>
            <a:off x="66294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BADFA7A-49BF-4F85-B1F7-4A91BBA3AA85}"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15</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17413"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ea typeface="MS PGothic" panose="020B0600070205080204" pitchFamily="34" charset="-128"/>
                <a:cs typeface="Arial" panose="020B0604020202020204" pitchFamily="34" charset="0"/>
              </a:rPr>
              <a:t>To play movie you must be in Slide Show Mode</a:t>
            </a:r>
            <a:endParaRPr lang="en-US" altLang="en-US" sz="1800">
              <a:solidFill>
                <a:srgbClr val="000000"/>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b="1" u="sng">
                <a:solidFill>
                  <a:srgbClr val="009999"/>
                </a:solidFill>
                <a:ea typeface="MS PGothic" panose="020B0600070205080204" pitchFamily="34" charset="-128"/>
                <a:cs typeface="Arial" panose="020B0604020202020204" pitchFamily="34" charset="0"/>
                <a:hlinkClick r:id="rId4" action="ppaction://hlinkfile"/>
              </a:rPr>
              <a:t>CLICK HERE</a:t>
            </a:r>
            <a:endParaRPr lang="en-US" altLang="en-US" sz="1800" b="1">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17426" name="ShockwaveFlash1" r:id="rId2" imgW="1828800" imgH="1828800"/>
        </mc:Choice>
        <mc:Fallback>
          <p:control name="ShockwaveFlash1" r:id="rId2" imgW="1828800" imgH="1828800">
            <p:pic>
              <p:nvPicPr>
                <p:cNvPr id="17414" name="ShockwaveFlash1"/>
                <p:cNvPicPr preferRelativeResize="0">
                  <a:picLocks noChangeArrowheads="1" noChangeShapeType="1"/>
                </p:cNvPicPr>
                <p:nvPr/>
              </p:nvPicPr>
              <p:blipFill>
                <a:blip r:embed="rId5"/>
                <a:srcRect/>
                <a:stretch>
                  <a:fillRect/>
                </a:stretch>
              </p:blipFill>
              <p:spPr bwMode="auto">
                <a:xfrm>
                  <a:off x="3048000" y="2400300"/>
                  <a:ext cx="3048000" cy="247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93F2269-8500-4E62-9502-D0D2DAD2DE60}" type="slidenum">
              <a:rPr lang="en-US" altLang="en-US" sz="1400" smtClean="0"/>
              <a:pPr>
                <a:spcBef>
                  <a:spcPct val="0"/>
                </a:spcBef>
                <a:buFontTx/>
                <a:buNone/>
              </a:pPr>
              <a:t>150</a:t>
            </a:fld>
            <a:endParaRPr lang="en-US" altLang="en-US" sz="1400" smtClean="0"/>
          </a:p>
        </p:txBody>
      </p:sp>
      <p:sp>
        <p:nvSpPr>
          <p:cNvPr id="161795" name="Rectangle 2"/>
          <p:cNvSpPr>
            <a:spLocks noGrp="1" noChangeArrowheads="1"/>
          </p:cNvSpPr>
          <p:nvPr>
            <p:ph type="title"/>
          </p:nvPr>
        </p:nvSpPr>
        <p:spPr/>
        <p:txBody>
          <a:bodyPr/>
          <a:lstStyle/>
          <a:p>
            <a:pPr eaLnBrk="1" hangingPunct="1"/>
            <a:r>
              <a:rPr lang="en-US" altLang="en-US" smtClean="0"/>
              <a:t>Orbital Overlap </a:t>
            </a:r>
          </a:p>
        </p:txBody>
      </p:sp>
      <p:sp>
        <p:nvSpPr>
          <p:cNvPr id="161796" name="Rectangle 3"/>
          <p:cNvSpPr>
            <a:spLocks noGrp="1" noChangeArrowheads="1"/>
          </p:cNvSpPr>
          <p:nvPr>
            <p:ph type="body" sz="half" idx="1"/>
          </p:nvPr>
        </p:nvSpPr>
        <p:spPr/>
        <p:txBody>
          <a:bodyPr/>
          <a:lstStyle/>
          <a:p>
            <a:pPr eaLnBrk="1" hangingPunct="1">
              <a:lnSpc>
                <a:spcPct val="90000"/>
              </a:lnSpc>
            </a:pPr>
            <a:endParaRPr lang="en-US" altLang="en-US" sz="2000" smtClean="0"/>
          </a:p>
          <a:p>
            <a:pPr eaLnBrk="1" hangingPunct="1">
              <a:lnSpc>
                <a:spcPct val="90000"/>
              </a:lnSpc>
            </a:pPr>
            <a:r>
              <a:rPr lang="en-US" altLang="en-US" sz="2000" smtClean="0"/>
              <a:t>The overlap of orbitals allows the electrons in a bond to share the common space between nuclei</a:t>
            </a:r>
          </a:p>
          <a:p>
            <a:pPr eaLnBrk="1" hangingPunct="1">
              <a:lnSpc>
                <a:spcPct val="90000"/>
              </a:lnSpc>
            </a:pPr>
            <a:endParaRPr lang="en-US" altLang="en-US" sz="2000" smtClean="0"/>
          </a:p>
          <a:p>
            <a:pPr eaLnBrk="1" hangingPunct="1">
              <a:lnSpc>
                <a:spcPct val="90000"/>
              </a:lnSpc>
            </a:pPr>
            <a:r>
              <a:rPr lang="en-US" altLang="en-US" sz="2000" smtClean="0"/>
              <a:t>As in a Lewis structure the two electrons in a bond are shared by two atoms. </a:t>
            </a:r>
          </a:p>
          <a:p>
            <a:pPr eaLnBrk="1" hangingPunct="1">
              <a:lnSpc>
                <a:spcPct val="90000"/>
              </a:lnSpc>
              <a:buFontTx/>
              <a:buNone/>
            </a:pPr>
            <a:endParaRPr lang="en-US" altLang="en-US" sz="2000" smtClean="0">
              <a:cs typeface="Arial" panose="020B0604020202020204" pitchFamily="34" charset="0"/>
            </a:endParaRPr>
          </a:p>
          <a:p>
            <a:pPr eaLnBrk="1" hangingPunct="1">
              <a:lnSpc>
                <a:spcPct val="90000"/>
              </a:lnSpc>
              <a:buFontTx/>
              <a:buNone/>
            </a:pPr>
            <a:r>
              <a:rPr lang="en-US" altLang="en-US" sz="2000" smtClean="0">
                <a:cs typeface="Arial" panose="020B0604020202020204" pitchFamily="34" charset="0"/>
              </a:rPr>
              <a:t>                                          </a:t>
            </a:r>
          </a:p>
          <a:p>
            <a:pPr eaLnBrk="1" hangingPunct="1">
              <a:lnSpc>
                <a:spcPct val="90000"/>
              </a:lnSpc>
              <a:buFontTx/>
              <a:buNone/>
            </a:pPr>
            <a:r>
              <a:rPr lang="en-US" altLang="en-US" sz="2000" smtClean="0">
                <a:cs typeface="Arial" panose="020B0604020202020204" pitchFamily="34" charset="0"/>
              </a:rPr>
              <a:t> </a:t>
            </a:r>
          </a:p>
          <a:p>
            <a:pPr eaLnBrk="1" hangingPunct="1">
              <a:lnSpc>
                <a:spcPct val="90000"/>
              </a:lnSpc>
              <a:buFontTx/>
              <a:buNone/>
            </a:pPr>
            <a:r>
              <a:rPr lang="en-US" altLang="en-US" sz="2000" smtClean="0">
                <a:cs typeface="Arial" panose="020B0604020202020204" pitchFamily="34" charset="0"/>
              </a:rPr>
              <a:t> </a:t>
            </a:r>
          </a:p>
          <a:p>
            <a:pPr eaLnBrk="1" hangingPunct="1">
              <a:lnSpc>
                <a:spcPct val="90000"/>
              </a:lnSpc>
              <a:buFontTx/>
              <a:buNone/>
            </a:pPr>
            <a:endParaRPr lang="el-GR" altLang="en-US" sz="2000" smtClean="0">
              <a:cs typeface="Arial" panose="020B0604020202020204" pitchFamily="34" charset="0"/>
            </a:endParaRPr>
          </a:p>
        </p:txBody>
      </p:sp>
      <p:pic>
        <p:nvPicPr>
          <p:cNvPr id="161797"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1828800"/>
            <a:ext cx="4495800" cy="1279525"/>
          </a:xfrm>
          <a:noFill/>
        </p:spPr>
      </p:pic>
      <p:sp>
        <p:nvSpPr>
          <p:cNvPr id="161798" name="Text Box 6"/>
          <p:cNvSpPr txBox="1">
            <a:spLocks noChangeArrowheads="1"/>
          </p:cNvSpPr>
          <p:nvPr/>
        </p:nvSpPr>
        <p:spPr bwMode="auto">
          <a:xfrm>
            <a:off x="5943600" y="12954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Sigma Bond </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6B7FA7-8DAF-4125-B5CD-8E6CD4ED0BC9}" type="slidenum">
              <a:rPr lang="en-US" altLang="en-US" sz="1400" smtClean="0"/>
              <a:pPr>
                <a:spcBef>
                  <a:spcPct val="0"/>
                </a:spcBef>
                <a:buFontTx/>
                <a:buNone/>
              </a:pPr>
              <a:t>151</a:t>
            </a:fld>
            <a:endParaRPr lang="en-US" altLang="en-US" sz="1400" smtClean="0"/>
          </a:p>
        </p:txBody>
      </p:sp>
      <p:sp>
        <p:nvSpPr>
          <p:cNvPr id="162819" name="Rectangle 2"/>
          <p:cNvSpPr>
            <a:spLocks noGrp="1" noChangeArrowheads="1"/>
          </p:cNvSpPr>
          <p:nvPr>
            <p:ph type="title"/>
          </p:nvPr>
        </p:nvSpPr>
        <p:spPr/>
        <p:txBody>
          <a:bodyPr/>
          <a:lstStyle/>
          <a:p>
            <a:pPr eaLnBrk="1" hangingPunct="1"/>
            <a:r>
              <a:rPr lang="en-US" altLang="en-US" smtClean="0"/>
              <a:t>Hybridization</a:t>
            </a:r>
          </a:p>
        </p:txBody>
      </p:sp>
      <p:sp>
        <p:nvSpPr>
          <p:cNvPr id="162820" name="Rectangle 3"/>
          <p:cNvSpPr>
            <a:spLocks noGrp="1" noChangeArrowheads="1"/>
          </p:cNvSpPr>
          <p:nvPr>
            <p:ph type="body" idx="1"/>
          </p:nvPr>
        </p:nvSpPr>
        <p:spPr/>
        <p:txBody>
          <a:bodyPr/>
          <a:lstStyle/>
          <a:p>
            <a:pPr eaLnBrk="1" hangingPunct="1"/>
            <a:r>
              <a:rPr lang="en-US" altLang="en-US" sz="2800" smtClean="0"/>
              <a:t>The mixing of atomic orbitals to form new types of orbitals called </a:t>
            </a:r>
            <a:r>
              <a:rPr lang="en-US" altLang="en-US" sz="2800" b="1" u="sng" smtClean="0"/>
              <a:t>hybrid orbitals</a:t>
            </a:r>
            <a:endParaRPr lang="en-US" altLang="en-US" sz="2800" smtClean="0"/>
          </a:p>
          <a:p>
            <a:pPr eaLnBrk="1" hangingPunct="1"/>
            <a:endParaRPr lang="en-US" altLang="en-US" sz="2800" smtClean="0"/>
          </a:p>
          <a:p>
            <a:pPr eaLnBrk="1" hangingPunct="1">
              <a:buFontTx/>
              <a:buNone/>
            </a:pPr>
            <a:r>
              <a:rPr lang="en-US" altLang="en-US" sz="2800" smtClean="0"/>
              <a:t>By the use of hybrid orbitals, the bonding in certain covalent species can be described in terms of orbital overlap. </a:t>
            </a:r>
          </a:p>
          <a:p>
            <a:pPr eaLnBrk="1" hangingPunct="1"/>
            <a:endParaRPr lang="en-US" altLang="en-US" sz="2800" smtClean="0"/>
          </a:p>
          <a:p>
            <a:pPr eaLnBrk="1" hangingPunct="1"/>
            <a:r>
              <a:rPr lang="en-US" altLang="en-US" sz="2800" smtClean="0"/>
              <a:t>Hybridization can also describe geometry based on the repulsion of the hybrid orbitals.</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A128D3-BA7A-4376-937E-50A28FA23305}" type="slidenum">
              <a:rPr lang="en-US" altLang="en-US" sz="1400" smtClean="0"/>
              <a:pPr>
                <a:spcBef>
                  <a:spcPct val="0"/>
                </a:spcBef>
                <a:buFontTx/>
                <a:buNone/>
              </a:pPr>
              <a:t>152</a:t>
            </a:fld>
            <a:endParaRPr lang="en-US" altLang="en-US" sz="1400" smtClean="0"/>
          </a:p>
        </p:txBody>
      </p:sp>
      <p:sp>
        <p:nvSpPr>
          <p:cNvPr id="163843" name="Rectangle 2"/>
          <p:cNvSpPr>
            <a:spLocks noGrp="1" noChangeArrowheads="1"/>
          </p:cNvSpPr>
          <p:nvPr>
            <p:ph type="title"/>
          </p:nvPr>
        </p:nvSpPr>
        <p:spPr>
          <a:xfrm>
            <a:off x="457200" y="0"/>
            <a:ext cx="8229600" cy="1143000"/>
          </a:xfrm>
        </p:spPr>
        <p:txBody>
          <a:bodyPr/>
          <a:lstStyle/>
          <a:p>
            <a:pPr eaLnBrk="1" hangingPunct="1"/>
            <a:r>
              <a:rPr lang="en-US" altLang="en-US" smtClean="0"/>
              <a:t>Hybridization</a:t>
            </a:r>
          </a:p>
        </p:txBody>
      </p:sp>
      <p:graphicFrame>
        <p:nvGraphicFramePr>
          <p:cNvPr id="247811" name="Group 3"/>
          <p:cNvGraphicFramePr>
            <a:graphicFrameLocks noGrp="1"/>
          </p:cNvGraphicFramePr>
          <p:nvPr>
            <p:ph idx="1"/>
          </p:nvPr>
        </p:nvGraphicFramePr>
        <p:xfrm>
          <a:off x="457200" y="1371600"/>
          <a:ext cx="8229600" cy="5419725"/>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4569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Total number of electron pairs on the central atom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r>
                        <a:rPr kumimoji="0" lang="el-GR" sz="2800" b="0" i="0" u="none" strike="noStrike" cap="none" normalizeH="0" baseline="0" smtClean="0">
                          <a:ln>
                            <a:noFill/>
                          </a:ln>
                          <a:solidFill>
                            <a:schemeClr val="tx1"/>
                          </a:solidFill>
                          <a:effectLst/>
                          <a:latin typeface="Arial" charset="0"/>
                          <a:cs typeface="Arial" charset="0"/>
                        </a:rPr>
                        <a:t>σ</a:t>
                      </a:r>
                      <a:r>
                        <a:rPr kumimoji="0" lang="en-US" sz="2800" b="0" i="0" u="none" strike="noStrike" cap="none" normalizeH="0" baseline="0" smtClean="0">
                          <a:ln>
                            <a:noFill/>
                          </a:ln>
                          <a:solidFill>
                            <a:schemeClr val="tx1"/>
                          </a:solidFill>
                          <a:effectLst/>
                          <a:latin typeface="Arial" charset="0"/>
                          <a:cs typeface="Arial" charset="0"/>
                        </a:rPr>
                        <a:t> + lone pairs)</a:t>
                      </a:r>
                      <a:endParaRPr kumimoji="0" lang="el-GR" sz="2800" b="0" i="0" u="none" strike="noStrike" cap="none" normalizeH="0" baseline="0" smtClean="0">
                        <a:ln>
                          <a:noFill/>
                        </a:ln>
                        <a:solidFill>
                          <a:schemeClr val="tx1"/>
                        </a:solidFill>
                        <a:effectLst/>
                        <a:latin typeface="Arial" charset="0"/>
                        <a:cs typeface="Arial"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Hybridization</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24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 linear 180</a:t>
                      </a:r>
                      <a:r>
                        <a:rPr kumimoji="0" lang="en-US" sz="2800" b="0" i="0" u="none" strike="noStrike" cap="none" normalizeH="0" baseline="0" smtClean="0">
                          <a:ln>
                            <a:noFill/>
                          </a:ln>
                          <a:solidFill>
                            <a:schemeClr val="tx1"/>
                          </a:solidFill>
                          <a:effectLst/>
                          <a:latin typeface="Arial" charset="0"/>
                          <a:cs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 Triganal planer 120</a:t>
                      </a:r>
                      <a:r>
                        <a:rPr kumimoji="0" lang="en-US" sz="2800" b="0" i="0" u="none" strike="noStrike" cap="none" normalizeH="0" baseline="0" smtClean="0">
                          <a:ln>
                            <a:noFill/>
                          </a:ln>
                          <a:solidFill>
                            <a:schemeClr val="tx1"/>
                          </a:solidFill>
                          <a:effectLst/>
                          <a:latin typeface="Arial" charset="0"/>
                          <a:cs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a:t>
                      </a:r>
                      <a:r>
                        <a:rPr kumimoji="0" lang="en-US" sz="2800" b="0" i="0" u="none" strike="noStrike" cap="none" normalizeH="0" baseline="30000" smtClean="0">
                          <a:ln>
                            <a:noFill/>
                          </a:ln>
                          <a:solidFill>
                            <a:schemeClr val="tx1"/>
                          </a:solidFill>
                          <a:effectLst/>
                          <a:latin typeface="Arial" charset="0"/>
                        </a:rPr>
                        <a:t>2</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0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4 Tetrahedral 109</a:t>
                      </a:r>
                      <a:r>
                        <a:rPr kumimoji="0" lang="en-US" sz="2800" b="0" i="0" u="none" strike="noStrike" cap="none" normalizeH="0" baseline="0" smtClean="0">
                          <a:ln>
                            <a:noFill/>
                          </a:ln>
                          <a:solidFill>
                            <a:schemeClr val="tx1"/>
                          </a:solidFill>
                          <a:effectLst/>
                          <a:latin typeface="Arial" charset="0"/>
                          <a:cs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a:t>
                      </a:r>
                      <a:r>
                        <a:rPr kumimoji="0" lang="en-US" sz="2800" b="0" i="0" u="none" strike="noStrike" cap="none" normalizeH="0" baseline="30000" smtClean="0">
                          <a:ln>
                            <a:noFill/>
                          </a:ln>
                          <a:solidFill>
                            <a:schemeClr val="tx1"/>
                          </a:solidFill>
                          <a:effectLst/>
                          <a:latin typeface="Arial" charset="0"/>
                        </a:rPr>
                        <a:t>3</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8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 Triganal bypiramidal 120 </a:t>
                      </a:r>
                      <a:r>
                        <a:rPr kumimoji="0" lang="en-US" sz="2800" b="0" i="0" u="none" strike="noStrike" cap="none" normalizeH="0" baseline="0" smtClean="0">
                          <a:ln>
                            <a:noFill/>
                          </a:ln>
                          <a:solidFill>
                            <a:schemeClr val="tx1"/>
                          </a:solidFill>
                          <a:effectLst/>
                          <a:latin typeface="Arial" charset="0"/>
                          <a:cs typeface="Arial" charset="0"/>
                        </a:rPr>
                        <a:t>° 90°</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a:t>
                      </a:r>
                      <a:r>
                        <a:rPr kumimoji="0" lang="en-US" sz="2800" b="0" i="0" u="none" strike="noStrike" cap="none" normalizeH="0" baseline="30000" smtClean="0">
                          <a:ln>
                            <a:noFill/>
                          </a:ln>
                          <a:solidFill>
                            <a:schemeClr val="tx1"/>
                          </a:solidFill>
                          <a:effectLst/>
                          <a:latin typeface="Arial" charset="0"/>
                        </a:rPr>
                        <a:t>3</a:t>
                      </a:r>
                      <a:r>
                        <a:rPr kumimoji="0" lang="en-US" sz="2800" b="0" i="0" u="none" strike="noStrike" cap="none" normalizeH="0" baseline="0" smtClean="0">
                          <a:ln>
                            <a:noFill/>
                          </a:ln>
                          <a:solidFill>
                            <a:schemeClr val="tx1"/>
                          </a:solidFill>
                          <a:effectLst/>
                          <a:latin typeface="Arial" charset="0"/>
                        </a:rPr>
                        <a:t>d</a:t>
                      </a:r>
                      <a:endParaRPr kumimoji="0" lang="en-US" sz="2800" b="0" i="0" u="none" strike="noStrike" cap="none" normalizeH="0" baseline="30000" smtClean="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56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 Octahedral 90</a:t>
                      </a:r>
                      <a:r>
                        <a:rPr kumimoji="0" lang="en-US" sz="2800" b="0" i="0" u="none" strike="noStrike" cap="none" normalizeH="0" baseline="0" smtClean="0">
                          <a:ln>
                            <a:noFill/>
                          </a:ln>
                          <a:solidFill>
                            <a:schemeClr val="tx1"/>
                          </a:solidFill>
                          <a:effectLst/>
                          <a:latin typeface="Arial" charset="0"/>
                          <a:cs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sp</a:t>
                      </a:r>
                      <a:r>
                        <a:rPr kumimoji="0" lang="en-US" sz="2800" b="0" i="0" u="none" strike="noStrike" cap="none" normalizeH="0" baseline="30000" smtClean="0">
                          <a:ln>
                            <a:noFill/>
                          </a:ln>
                          <a:solidFill>
                            <a:schemeClr val="tx1"/>
                          </a:solidFill>
                          <a:effectLst/>
                          <a:latin typeface="Arial" charset="0"/>
                        </a:rPr>
                        <a:t>3</a:t>
                      </a:r>
                      <a:r>
                        <a:rPr kumimoji="0" lang="en-US" sz="2800" b="0" i="0" u="none" strike="noStrike" cap="none" normalizeH="0" baseline="0" smtClean="0">
                          <a:ln>
                            <a:noFill/>
                          </a:ln>
                          <a:solidFill>
                            <a:schemeClr val="tx1"/>
                          </a:solidFill>
                          <a:effectLst/>
                          <a:latin typeface="Arial" charset="0"/>
                        </a:rPr>
                        <a:t>d</a:t>
                      </a:r>
                      <a:r>
                        <a:rPr kumimoji="0" lang="en-US" sz="2800" b="0" i="0" u="none" strike="noStrike" cap="none" normalizeH="0" baseline="30000" smtClean="0">
                          <a:ln>
                            <a:noFill/>
                          </a:ln>
                          <a:solidFill>
                            <a:schemeClr val="tx1"/>
                          </a:solidFill>
                          <a:effectLst/>
                          <a:latin typeface="Arial" charset="0"/>
                        </a:rPr>
                        <a:t>2</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5F9E55-801E-414C-9047-8FB2E8B7E1E9}" type="slidenum">
              <a:rPr lang="en-US" altLang="en-US" sz="1400" smtClean="0"/>
              <a:pPr>
                <a:spcBef>
                  <a:spcPct val="0"/>
                </a:spcBef>
                <a:buFontTx/>
                <a:buNone/>
              </a:pPr>
              <a:t>153</a:t>
            </a:fld>
            <a:endParaRPr lang="en-US" altLang="en-US" sz="1400" smtClean="0"/>
          </a:p>
        </p:txBody>
      </p:sp>
      <p:pic>
        <p:nvPicPr>
          <p:cNvPr id="1648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601200" cy="3575050"/>
          </a:xfrm>
          <a:noFill/>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22D7CC7-2E85-44AC-9BFE-8FC3B4526BD0}" type="slidenum">
              <a:rPr lang="en-US" altLang="en-US" sz="1400" smtClean="0"/>
              <a:pPr>
                <a:spcBef>
                  <a:spcPct val="0"/>
                </a:spcBef>
                <a:buFontTx/>
                <a:buNone/>
              </a:pPr>
              <a:t>154</a:t>
            </a:fld>
            <a:endParaRPr lang="en-US" altLang="en-US" sz="1400" smtClean="0"/>
          </a:p>
        </p:txBody>
      </p:sp>
      <p:pic>
        <p:nvPicPr>
          <p:cNvPr id="165891"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52400" y="228600"/>
            <a:ext cx="8991600" cy="2641600"/>
          </a:xfrm>
          <a:noFill/>
        </p:spPr>
      </p:pic>
      <p:pic>
        <p:nvPicPr>
          <p:cNvPr id="165892"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838200" y="3200400"/>
            <a:ext cx="3124200" cy="2830513"/>
          </a:xfrm>
          <a:noFill/>
        </p:spPr>
      </p:pic>
      <p:pic>
        <p:nvPicPr>
          <p:cNvPr id="165893" name="Picture 9"/>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5029200" y="3429000"/>
            <a:ext cx="3581400" cy="2749550"/>
          </a:xfrm>
          <a:noFill/>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526DD65-5D70-44E0-91EA-730302FFDADE}" type="slidenum">
              <a:rPr lang="en-US" altLang="en-US" sz="1400" smtClean="0"/>
              <a:pPr>
                <a:spcBef>
                  <a:spcPct val="0"/>
                </a:spcBef>
                <a:buFontTx/>
                <a:buNone/>
              </a:pPr>
              <a:t>155</a:t>
            </a:fld>
            <a:endParaRPr lang="en-US" altLang="en-US" sz="1400" smtClean="0"/>
          </a:p>
        </p:txBody>
      </p:sp>
      <p:pic>
        <p:nvPicPr>
          <p:cNvPr id="16691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33400" y="533400"/>
            <a:ext cx="7620000" cy="3222625"/>
          </a:xfrm>
          <a:noFill/>
        </p:spPr>
      </p:pic>
      <p:pic>
        <p:nvPicPr>
          <p:cNvPr id="16691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19200" y="3810000"/>
            <a:ext cx="6400800" cy="2740025"/>
          </a:xfrm>
          <a:noFill/>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2D4C79B-0736-4147-84AD-EADA078D18D0}" type="slidenum">
              <a:rPr lang="en-US" altLang="en-US" sz="1400" smtClean="0"/>
              <a:pPr>
                <a:spcBef>
                  <a:spcPct val="0"/>
                </a:spcBef>
                <a:buFontTx/>
                <a:buNone/>
              </a:pPr>
              <a:t>156</a:t>
            </a:fld>
            <a:endParaRPr lang="en-US" altLang="en-US" sz="1400" smtClean="0"/>
          </a:p>
        </p:txBody>
      </p:sp>
      <p:pic>
        <p:nvPicPr>
          <p:cNvPr id="1679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725" y="550863"/>
            <a:ext cx="8464550" cy="575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5E85D7-29D8-4EA3-8B42-D235AE54A6A7}" type="slidenum">
              <a:rPr lang="en-US" altLang="en-US" sz="1400" smtClean="0"/>
              <a:pPr>
                <a:spcBef>
                  <a:spcPct val="0"/>
                </a:spcBef>
                <a:buFontTx/>
                <a:buNone/>
              </a:pPr>
              <a:t>157</a:t>
            </a:fld>
            <a:endParaRPr lang="en-US" altLang="en-US" sz="1400" smtClean="0"/>
          </a:p>
        </p:txBody>
      </p:sp>
      <p:pic>
        <p:nvPicPr>
          <p:cNvPr id="16896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8616950" cy="279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8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00400"/>
            <a:ext cx="8312150" cy="329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360D7F-03C1-4DB8-AB0B-AC654D5BB1C5}" type="slidenum">
              <a:rPr lang="en-US" altLang="en-US" sz="1400" smtClean="0"/>
              <a:pPr>
                <a:spcBef>
                  <a:spcPct val="0"/>
                </a:spcBef>
                <a:buFontTx/>
                <a:buNone/>
              </a:pPr>
              <a:t>158</a:t>
            </a:fld>
            <a:endParaRPr lang="en-US" altLang="en-US" sz="1400" smtClean="0"/>
          </a:p>
        </p:txBody>
      </p:sp>
      <p:pic>
        <p:nvPicPr>
          <p:cNvPr id="1699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362950" cy="241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99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4200"/>
            <a:ext cx="8110538"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B63E06-39EE-46B0-A5D2-5A1E9B530BF8}" type="slidenum">
              <a:rPr lang="en-US" altLang="en-US" sz="1400" smtClean="0"/>
              <a:pPr>
                <a:spcBef>
                  <a:spcPct val="0"/>
                </a:spcBef>
                <a:buFontTx/>
                <a:buNone/>
              </a:pPr>
              <a:t>159</a:t>
            </a:fld>
            <a:endParaRPr lang="en-US" altLang="en-US" sz="1400" smtClean="0"/>
          </a:p>
        </p:txBody>
      </p:sp>
      <p:sp>
        <p:nvSpPr>
          <p:cNvPr id="171011" name="Rectangle 2"/>
          <p:cNvSpPr>
            <a:spLocks noGrp="1" noChangeArrowheads="1"/>
          </p:cNvSpPr>
          <p:nvPr>
            <p:ph type="title"/>
          </p:nvPr>
        </p:nvSpPr>
        <p:spPr/>
        <p:txBody>
          <a:bodyPr/>
          <a:lstStyle/>
          <a:p>
            <a:pPr eaLnBrk="1" hangingPunct="1"/>
            <a:r>
              <a:rPr lang="en-US" altLang="en-US" smtClean="0"/>
              <a:t>IR Spectrum</a:t>
            </a:r>
            <a:br>
              <a:rPr lang="en-US" altLang="en-US" smtClean="0"/>
            </a:br>
            <a:r>
              <a:rPr lang="en-US" altLang="en-US" smtClean="0"/>
              <a:t>Hybridization </a:t>
            </a:r>
          </a:p>
        </p:txBody>
      </p:sp>
      <p:sp>
        <p:nvSpPr>
          <p:cNvPr id="171012" name="Rectangle 3"/>
          <p:cNvSpPr>
            <a:spLocks noGrp="1" noChangeArrowheads="1"/>
          </p:cNvSpPr>
          <p:nvPr>
            <p:ph type="body" idx="1"/>
          </p:nvPr>
        </p:nvSpPr>
        <p:spPr/>
        <p:txBody>
          <a:bodyPr/>
          <a:lstStyle/>
          <a:p>
            <a:pPr eaLnBrk="1" hangingPunct="1"/>
            <a:r>
              <a:rPr lang="en-US" altLang="en-US" smtClean="0">
                <a:hlinkClick r:id="rId2"/>
              </a:rPr>
              <a:t>http://www.wwnorton.com/college/chemistry/chemistry3/ch/09/chemtours.aspx</a:t>
            </a:r>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65571F-6DAD-4C03-B8FD-E2FFD0CE168E}" type="slidenum">
              <a:rPr lang="en-US" altLang="en-US" sz="1400" smtClean="0"/>
              <a:pPr>
                <a:spcBef>
                  <a:spcPct val="0"/>
                </a:spcBef>
                <a:buFontTx/>
                <a:buNone/>
              </a:pPr>
              <a:t>16</a:t>
            </a:fld>
            <a:endParaRPr lang="en-US" altLang="en-US" sz="1400" smtClean="0"/>
          </a:p>
        </p:txBody>
      </p:sp>
      <p:graphicFrame>
        <p:nvGraphicFramePr>
          <p:cNvPr id="18435" name="Object 4"/>
          <p:cNvGraphicFramePr>
            <a:graphicFrameLocks noChangeAspect="1"/>
          </p:cNvGraphicFramePr>
          <p:nvPr/>
        </p:nvGraphicFramePr>
        <p:xfrm>
          <a:off x="609600" y="1981200"/>
          <a:ext cx="7467600" cy="3981450"/>
        </p:xfrm>
        <a:graphic>
          <a:graphicData uri="http://schemas.openxmlformats.org/presentationml/2006/ole">
            <mc:AlternateContent xmlns:mc="http://schemas.openxmlformats.org/markup-compatibility/2006">
              <mc:Choice xmlns:v="urn:schemas-microsoft-com:vml" Requires="v">
                <p:oleObj spid="_x0000_s18448" name="Photo Editor Photo" r:id="rId3" imgW="11828571" imgH="6304762" progId="MSPhotoEd.3">
                  <p:embed/>
                </p:oleObj>
              </mc:Choice>
              <mc:Fallback>
                <p:oleObj name="Photo Editor Photo" r:id="rId3" imgW="11828571" imgH="6304762"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81200"/>
                        <a:ext cx="74676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Rectangle 5"/>
          <p:cNvSpPr>
            <a:spLocks noGrp="1" noChangeArrowheads="1"/>
          </p:cNvSpPr>
          <p:nvPr>
            <p:ph type="title"/>
          </p:nvPr>
        </p:nvSpPr>
        <p:spPr/>
        <p:txBody>
          <a:bodyPr/>
          <a:lstStyle/>
          <a:p>
            <a:pPr eaLnBrk="1" hangingPunct="1"/>
            <a:r>
              <a:rPr lang="en-US" altLang="en-US" smtClean="0"/>
              <a:t>Metallic Bonds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65C6739-BCFF-4646-B413-FDFD73346DF9}" type="slidenum">
              <a:rPr lang="en-US" altLang="en-US" sz="1400" smtClean="0"/>
              <a:pPr>
                <a:spcBef>
                  <a:spcPct val="0"/>
                </a:spcBef>
                <a:buFontTx/>
                <a:buNone/>
              </a:pPr>
              <a:t>17</a:t>
            </a:fld>
            <a:endParaRPr lang="en-US" altLang="en-US" sz="1400" smtClean="0"/>
          </a:p>
        </p:txBody>
      </p:sp>
      <p:sp>
        <p:nvSpPr>
          <p:cNvPr id="19459" name="Rectangle 2"/>
          <p:cNvSpPr>
            <a:spLocks noGrp="1" noChangeArrowheads="1"/>
          </p:cNvSpPr>
          <p:nvPr>
            <p:ph type="title"/>
          </p:nvPr>
        </p:nvSpPr>
        <p:spPr/>
        <p:txBody>
          <a:bodyPr/>
          <a:lstStyle/>
          <a:p>
            <a:pPr eaLnBrk="1" hangingPunct="1"/>
            <a:r>
              <a:rPr lang="en-US" altLang="en-US" smtClean="0"/>
              <a:t>Metallic Bonds</a:t>
            </a:r>
          </a:p>
        </p:txBody>
      </p:sp>
      <p:sp>
        <p:nvSpPr>
          <p:cNvPr id="19460" name="Rectangle 3"/>
          <p:cNvSpPr>
            <a:spLocks noGrp="1" noChangeArrowheads="1"/>
          </p:cNvSpPr>
          <p:nvPr>
            <p:ph type="body" idx="1"/>
          </p:nvPr>
        </p:nvSpPr>
        <p:spPr/>
        <p:txBody>
          <a:bodyPr/>
          <a:lstStyle/>
          <a:p>
            <a:pPr eaLnBrk="1" hangingPunct="1">
              <a:lnSpc>
                <a:spcPct val="90000"/>
              </a:lnSpc>
            </a:pPr>
            <a:r>
              <a:rPr lang="en-US" altLang="en-US" smtClean="0"/>
              <a:t>Bonds between metals (go figure!)</a:t>
            </a:r>
          </a:p>
          <a:p>
            <a:pPr eaLnBrk="1" hangingPunct="1">
              <a:lnSpc>
                <a:spcPct val="90000"/>
              </a:lnSpc>
            </a:pPr>
            <a:endParaRPr lang="en-US" altLang="en-US" smtClean="0"/>
          </a:p>
          <a:p>
            <a:pPr eaLnBrk="1" hangingPunct="1">
              <a:lnSpc>
                <a:spcPct val="90000"/>
              </a:lnSpc>
            </a:pPr>
            <a:r>
              <a:rPr lang="en-US" altLang="en-US" smtClean="0"/>
              <a:t>Metals have low ionization energies, thus they do not have a tight hold on their valence electrons. </a:t>
            </a:r>
          </a:p>
          <a:p>
            <a:pPr eaLnBrk="1" hangingPunct="1">
              <a:lnSpc>
                <a:spcPct val="90000"/>
              </a:lnSpc>
            </a:pPr>
            <a:endParaRPr lang="en-US" altLang="en-US" smtClean="0"/>
          </a:p>
          <a:p>
            <a:pPr eaLnBrk="1" hangingPunct="1">
              <a:lnSpc>
                <a:spcPct val="90000"/>
              </a:lnSpc>
            </a:pPr>
            <a:r>
              <a:rPr lang="en-US" altLang="en-US" smtClean="0"/>
              <a:t>Thus forming an "electron sea" that cements the positive nuclei together, and shields the positive cores from each other. </a:t>
            </a:r>
          </a:p>
          <a:p>
            <a:pPr eaLnBrk="1" hangingPunct="1">
              <a:lnSpc>
                <a:spcPct val="90000"/>
              </a:lnSpc>
            </a:pPr>
            <a:endParaRPr lang="en-US" altLang="en-US" smtClean="0"/>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D012E9-72D0-4ECE-90B5-04B67BC672C6}" type="slidenum">
              <a:rPr lang="en-US" altLang="en-US" sz="1400" smtClean="0"/>
              <a:pPr>
                <a:spcBef>
                  <a:spcPct val="0"/>
                </a:spcBef>
                <a:buFontTx/>
                <a:buNone/>
              </a:pPr>
              <a:t>18</a:t>
            </a:fld>
            <a:endParaRPr lang="en-US" altLang="en-US" sz="1400" smtClean="0"/>
          </a:p>
        </p:txBody>
      </p:sp>
      <p:sp>
        <p:nvSpPr>
          <p:cNvPr id="20483" name="Rectangle 3"/>
          <p:cNvSpPr>
            <a:spLocks noGrp="1" noChangeArrowheads="1"/>
          </p:cNvSpPr>
          <p:nvPr>
            <p:ph type="body" sz="half" idx="1"/>
          </p:nvPr>
        </p:nvSpPr>
        <p:spPr>
          <a:xfrm>
            <a:off x="0" y="580788"/>
            <a:ext cx="4883492" cy="5972412"/>
          </a:xfrm>
        </p:spPr>
        <p:txBody>
          <a:bodyPr/>
          <a:lstStyle/>
          <a:p>
            <a:r>
              <a:rPr lang="en-US" sz="2400" dirty="0"/>
              <a:t>The e- move freely within molecular orbitals so each e- becomes detached from its parent atom. the e- are </a:t>
            </a:r>
            <a:r>
              <a:rPr lang="en-US" sz="2400" b="1" i="1" u="sng" dirty="0">
                <a:solidFill>
                  <a:srgbClr val="FF0000"/>
                </a:solidFill>
              </a:rPr>
              <a:t>delocalized. </a:t>
            </a:r>
            <a:r>
              <a:rPr lang="en-US" sz="2400" dirty="0"/>
              <a:t>The metal is held together by strong attractive forces between the positive nuclei and the delocalized e- . So bond strength increases with increased e-. </a:t>
            </a:r>
            <a:endParaRPr lang="en-US" sz="2400" dirty="0" smtClean="0"/>
          </a:p>
          <a:p>
            <a:endParaRPr lang="en-US" sz="2400" dirty="0"/>
          </a:p>
          <a:p>
            <a:r>
              <a:rPr lang="en-US" sz="2400" dirty="0" smtClean="0"/>
              <a:t>Fe </a:t>
            </a:r>
            <a:r>
              <a:rPr lang="en-US" sz="2400" dirty="0"/>
              <a:t>bond strength&gt; Mg bond strength due to more delocalized e- </a:t>
            </a:r>
          </a:p>
          <a:p>
            <a:pPr eaLnBrk="1" hangingPunct="1"/>
            <a:endParaRPr lang="en-US" altLang="en-US" sz="2400" b="1" dirty="0" smtClean="0"/>
          </a:p>
        </p:txBody>
      </p:sp>
      <p:pic>
        <p:nvPicPr>
          <p:cNvPr id="20484" name="Picture 8" descr="Fig2-8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992" y="685800"/>
            <a:ext cx="2984157" cy="42672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5" name="Line 10"/>
          <p:cNvSpPr>
            <a:spLocks noChangeShapeType="1"/>
          </p:cNvSpPr>
          <p:nvPr/>
        </p:nvSpPr>
        <p:spPr bwMode="auto">
          <a:xfrm flipV="1">
            <a:off x="5029200" y="4724400"/>
            <a:ext cx="1676400" cy="10668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Text Box 11"/>
          <p:cNvSpPr txBox="1">
            <a:spLocks noChangeArrowheads="1"/>
          </p:cNvSpPr>
          <p:nvPr/>
        </p:nvSpPr>
        <p:spPr bwMode="auto">
          <a:xfrm>
            <a:off x="4883492" y="5715000"/>
            <a:ext cx="1143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200" b="1" dirty="0"/>
              <a:t>e</a:t>
            </a:r>
            <a:r>
              <a:rPr lang="en-US" altLang="en-US" sz="2200" b="1" baseline="30000" dirty="0"/>
              <a:t>-</a:t>
            </a:r>
            <a:endParaRPr lang="en-US" altLang="en-US" sz="22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B1FB670-9B82-452F-91B9-7072D940A3F8}" type="slidenum">
              <a:rPr lang="en-US" altLang="en-US" smtClean="0"/>
              <a:pPr>
                <a:defRPr/>
              </a:pPr>
              <a:t>19</a:t>
            </a:fld>
            <a:endParaRPr lang="en-US" altLang="en-US"/>
          </a:p>
        </p:txBody>
      </p:sp>
      <p:pic>
        <p:nvPicPr>
          <p:cNvPr id="3" name="Picture 2"/>
          <p:cNvPicPr>
            <a:picLocks noChangeAspect="1"/>
          </p:cNvPicPr>
          <p:nvPr/>
        </p:nvPicPr>
        <p:blipFill>
          <a:blip r:embed="rId2"/>
          <a:stretch>
            <a:fillRect/>
          </a:stretch>
        </p:blipFill>
        <p:spPr>
          <a:xfrm>
            <a:off x="152400" y="109537"/>
            <a:ext cx="8839200" cy="6638925"/>
          </a:xfrm>
          <a:prstGeom prst="rect">
            <a:avLst/>
          </a:prstGeom>
        </p:spPr>
      </p:pic>
    </p:spTree>
    <p:extLst>
      <p:ext uri="{BB962C8B-B14F-4D97-AF65-F5344CB8AC3E}">
        <p14:creationId xmlns:p14="http://schemas.microsoft.com/office/powerpoint/2010/main" val="369010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0C2C26-65AD-43CD-8ADC-EF4DCACBB4DD}" type="slidenum">
              <a:rPr lang="en-US" altLang="en-US" sz="1400" smtClean="0"/>
              <a:pPr>
                <a:spcBef>
                  <a:spcPct val="0"/>
                </a:spcBef>
                <a:buFontTx/>
                <a:buNone/>
              </a:pPr>
              <a:t>2</a:t>
            </a:fld>
            <a:endParaRPr lang="en-US" altLang="en-US" sz="1400" smtClean="0"/>
          </a:p>
        </p:txBody>
      </p:sp>
      <p:sp>
        <p:nvSpPr>
          <p:cNvPr id="5123" name="Rectangle 4"/>
          <p:cNvSpPr>
            <a:spLocks noGrp="1" noChangeArrowheads="1"/>
          </p:cNvSpPr>
          <p:nvPr>
            <p:ph type="title"/>
          </p:nvPr>
        </p:nvSpPr>
        <p:spPr/>
        <p:txBody>
          <a:bodyPr/>
          <a:lstStyle/>
          <a:p>
            <a:pPr eaLnBrk="1" hangingPunct="1"/>
            <a:r>
              <a:rPr lang="en-US" altLang="en-US" smtClean="0"/>
              <a:t>8.1 Chemical Bonds </a:t>
            </a:r>
          </a:p>
        </p:txBody>
      </p:sp>
      <p:sp>
        <p:nvSpPr>
          <p:cNvPr id="3076" name="Rectangle 5"/>
          <p:cNvSpPr>
            <a:spLocks noGrp="1" noChangeArrowheads="1"/>
          </p:cNvSpPr>
          <p:nvPr>
            <p:ph type="body" idx="1"/>
          </p:nvPr>
        </p:nvSpPr>
        <p:spPr>
          <a:xfrm>
            <a:off x="609600" y="1555750"/>
            <a:ext cx="8229600" cy="4525963"/>
          </a:xfrm>
        </p:spPr>
        <p:txBody>
          <a:bodyPr/>
          <a:lstStyle/>
          <a:p>
            <a:pPr marL="0" indent="0" eaLnBrk="1" hangingPunct="1">
              <a:buFontTx/>
              <a:buNone/>
              <a:defRPr/>
            </a:pPr>
            <a:r>
              <a:rPr lang="en-US" altLang="en-US" sz="3100" b="1" u="sng" dirty="0" smtClean="0"/>
              <a:t>Chemical Bond:</a:t>
            </a:r>
            <a:r>
              <a:rPr lang="en-US" altLang="en-US" sz="3100" dirty="0" smtClean="0"/>
              <a:t> atoms or ions strongly attached to one another by forces that that make them function as a unit. </a:t>
            </a:r>
          </a:p>
          <a:p>
            <a:pPr marL="0" indent="0" eaLnBrk="1" hangingPunct="1">
              <a:buFontTx/>
              <a:buNone/>
              <a:defRPr/>
            </a:pPr>
            <a:endParaRPr lang="en-US" altLang="en-US" sz="3100" dirty="0" smtClean="0"/>
          </a:p>
          <a:p>
            <a:pPr marL="0" indent="0" eaLnBrk="1" hangingPunct="1">
              <a:buFontTx/>
              <a:buNone/>
              <a:defRPr/>
            </a:pPr>
            <a:r>
              <a:rPr lang="en-US" altLang="en-US" sz="3100" dirty="0" smtClean="0"/>
              <a:t>There are 3 types: Ionic, Covalent, and Metallic Bonds. </a:t>
            </a:r>
          </a:p>
          <a:p>
            <a:pPr marL="0" indent="0" eaLnBrk="1" hangingPunct="1">
              <a:buFontTx/>
              <a:buNone/>
              <a:defRPr/>
            </a:pPr>
            <a:r>
              <a:rPr lang="en-US" altLang="en-US" sz="3100" dirty="0" smtClean="0"/>
              <a:t> </a:t>
            </a:r>
          </a:p>
          <a:p>
            <a:pPr marL="0" indent="0" eaLnBrk="1" hangingPunct="1">
              <a:buFontTx/>
              <a:buNone/>
              <a:defRPr/>
            </a:pPr>
            <a:r>
              <a:rPr lang="en-US" altLang="en-US" sz="3100" dirty="0" smtClean="0"/>
              <a:t>These are al </a:t>
            </a:r>
            <a:r>
              <a:rPr lang="en-US" altLang="en-US" sz="3100" b="1" u="sng" dirty="0" smtClean="0"/>
              <a:t>Intra</a:t>
            </a:r>
            <a:r>
              <a:rPr lang="en-US" altLang="en-US" sz="3100" dirty="0" smtClean="0"/>
              <a:t>molecular forces </a:t>
            </a:r>
            <a:endParaRPr lang="en-US" altLang="en-US" sz="3100" dirty="0" smtClean="0"/>
          </a:p>
          <a:p>
            <a:pPr marL="0" indent="0" eaLnBrk="1" hangingPunct="1">
              <a:buFontTx/>
              <a:buNone/>
              <a:defRPr/>
            </a:pPr>
            <a:endParaRPr lang="en-US" altLang="en-US" dirty="0" smtClean="0"/>
          </a:p>
          <a:p>
            <a:pPr eaLnBrk="1" hangingPunct="1">
              <a:defRPr/>
            </a:pPr>
            <a:endParaRPr lang="en-US" altLang="en-US" dirty="0" smtClean="0"/>
          </a:p>
          <a:p>
            <a:pPr eaLnBrk="1" hangingPunct="1">
              <a:buFontTx/>
              <a:buNone/>
              <a:defRPr/>
            </a:pPr>
            <a:endParaRPr lang="en-US" altLang="en-US" dirty="0" smtClean="0"/>
          </a:p>
          <a:p>
            <a:pPr eaLnBrk="1" hangingPunct="1">
              <a:defRPr/>
            </a:pPr>
            <a:endParaRPr lang="en-US" altLang="en-US" dirty="0" smtClean="0"/>
          </a:p>
          <a:p>
            <a:pPr eaLnBrk="1" hangingPunct="1">
              <a:buFontTx/>
              <a:buNone/>
              <a:defRPr/>
            </a:pPr>
            <a:endParaRPr lang="en-US" altLang="en-US" dirty="0" smtClean="0"/>
          </a:p>
          <a:p>
            <a:pPr eaLnBrk="1" hangingPunct="1">
              <a:defRPr/>
            </a:pPr>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B1FB670-9B82-452F-91B9-7072D940A3F8}" type="slidenum">
              <a:rPr lang="en-US" altLang="en-US" smtClean="0"/>
              <a:pPr>
                <a:defRPr/>
              </a:pPr>
              <a:t>20</a:t>
            </a:fld>
            <a:endParaRPr lang="en-US" altLang="en-US"/>
          </a:p>
        </p:txBody>
      </p:sp>
      <p:pic>
        <p:nvPicPr>
          <p:cNvPr id="3" name="Picture 2"/>
          <p:cNvPicPr>
            <a:picLocks noChangeAspect="1"/>
          </p:cNvPicPr>
          <p:nvPr/>
        </p:nvPicPr>
        <p:blipFill>
          <a:blip r:embed="rId2"/>
          <a:stretch>
            <a:fillRect/>
          </a:stretch>
        </p:blipFill>
        <p:spPr>
          <a:xfrm>
            <a:off x="166687" y="152400"/>
            <a:ext cx="8810625" cy="6553200"/>
          </a:xfrm>
          <a:prstGeom prst="rect">
            <a:avLst/>
          </a:prstGeom>
        </p:spPr>
      </p:pic>
    </p:spTree>
    <p:extLst>
      <p:ext uri="{BB962C8B-B14F-4D97-AF65-F5344CB8AC3E}">
        <p14:creationId xmlns:p14="http://schemas.microsoft.com/office/powerpoint/2010/main" val="3357102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B1FB670-9B82-452F-91B9-7072D940A3F8}" type="slidenum">
              <a:rPr lang="en-US" altLang="en-US" smtClean="0"/>
              <a:pPr>
                <a:defRPr/>
              </a:pPr>
              <a:t>21</a:t>
            </a:fld>
            <a:endParaRPr lang="en-US" altLang="en-US"/>
          </a:p>
        </p:txBody>
      </p:sp>
      <p:pic>
        <p:nvPicPr>
          <p:cNvPr id="3" name="Picture 2"/>
          <p:cNvPicPr>
            <a:picLocks noChangeAspect="1"/>
          </p:cNvPicPr>
          <p:nvPr/>
        </p:nvPicPr>
        <p:blipFill>
          <a:blip r:embed="rId2"/>
          <a:stretch>
            <a:fillRect/>
          </a:stretch>
        </p:blipFill>
        <p:spPr>
          <a:xfrm>
            <a:off x="190500" y="100012"/>
            <a:ext cx="8763000" cy="6657975"/>
          </a:xfrm>
          <a:prstGeom prst="rect">
            <a:avLst/>
          </a:prstGeom>
        </p:spPr>
      </p:pic>
    </p:spTree>
    <p:extLst>
      <p:ext uri="{BB962C8B-B14F-4D97-AF65-F5344CB8AC3E}">
        <p14:creationId xmlns:p14="http://schemas.microsoft.com/office/powerpoint/2010/main" val="91841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D041DD4-E68C-4FE2-87FF-728A05D0A6C4}" type="slidenum">
              <a:rPr lang="en-US" altLang="en-US" sz="1400" smtClean="0"/>
              <a:pPr>
                <a:spcBef>
                  <a:spcPct val="0"/>
                </a:spcBef>
                <a:buFontTx/>
                <a:buNone/>
              </a:pPr>
              <a:t>22</a:t>
            </a:fld>
            <a:endParaRPr lang="en-US" altLang="en-US" sz="1400" smtClean="0"/>
          </a:p>
        </p:txBody>
      </p:sp>
      <p:sp>
        <p:nvSpPr>
          <p:cNvPr id="21507" name="Rectangle 2"/>
          <p:cNvSpPr>
            <a:spLocks noGrp="1" noChangeArrowheads="1"/>
          </p:cNvSpPr>
          <p:nvPr>
            <p:ph type="title"/>
          </p:nvPr>
        </p:nvSpPr>
        <p:spPr/>
        <p:txBody>
          <a:bodyPr/>
          <a:lstStyle/>
          <a:p>
            <a:pPr eaLnBrk="1" hangingPunct="1"/>
            <a:r>
              <a:rPr lang="en-US" altLang="en-US" smtClean="0"/>
              <a:t>Features of Metallic Bonds</a:t>
            </a:r>
          </a:p>
        </p:txBody>
      </p:sp>
      <p:sp>
        <p:nvSpPr>
          <p:cNvPr id="21508" name="Rectangle 3"/>
          <p:cNvSpPr>
            <a:spLocks noGrp="1" noChangeArrowheads="1"/>
          </p:cNvSpPr>
          <p:nvPr>
            <p:ph type="body" idx="1"/>
          </p:nvPr>
        </p:nvSpPr>
        <p:spPr/>
        <p:txBody>
          <a:bodyPr/>
          <a:lstStyle/>
          <a:p>
            <a:pPr eaLnBrk="1" hangingPunct="1">
              <a:lnSpc>
                <a:spcPct val="90000"/>
              </a:lnSpc>
            </a:pPr>
            <a:r>
              <a:rPr lang="en-US" altLang="en-US" smtClean="0"/>
              <a:t>Metals are </a:t>
            </a:r>
            <a:r>
              <a:rPr lang="en-US" altLang="en-US" u="sng" smtClean="0"/>
              <a:t>good conductors</a:t>
            </a:r>
            <a:r>
              <a:rPr lang="en-US" altLang="en-US" smtClean="0"/>
              <a:t> of heat and electricity. This is directly due to the mobility of the electrons. </a:t>
            </a:r>
          </a:p>
          <a:p>
            <a:pPr eaLnBrk="1" hangingPunct="1">
              <a:lnSpc>
                <a:spcPct val="90000"/>
              </a:lnSpc>
            </a:pPr>
            <a:endParaRPr lang="en-US" altLang="en-US" smtClean="0"/>
          </a:p>
          <a:p>
            <a:pPr eaLnBrk="1" hangingPunct="1">
              <a:lnSpc>
                <a:spcPct val="90000"/>
              </a:lnSpc>
            </a:pPr>
            <a:r>
              <a:rPr lang="en-US" altLang="en-US" smtClean="0"/>
              <a:t>The "cement" effect of the electrons determines the hardness of the metal.  Some metals are harder than others; the strength of the "cement" varies from metal to metal. </a:t>
            </a:r>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166385-1E23-424F-B752-B4681AFBAF77}" type="slidenum">
              <a:rPr lang="en-US" altLang="en-US" sz="1400" smtClean="0"/>
              <a:pPr>
                <a:spcBef>
                  <a:spcPct val="0"/>
                </a:spcBef>
                <a:buFontTx/>
                <a:buNone/>
              </a:pPr>
              <a:t>23</a:t>
            </a:fld>
            <a:endParaRPr lang="en-US" altLang="en-US" sz="1400" smtClean="0"/>
          </a:p>
        </p:txBody>
      </p:sp>
      <p:sp>
        <p:nvSpPr>
          <p:cNvPr id="22531" name="Rectangle 2"/>
          <p:cNvSpPr>
            <a:spLocks noGrp="1" noChangeArrowheads="1"/>
          </p:cNvSpPr>
          <p:nvPr>
            <p:ph type="title"/>
          </p:nvPr>
        </p:nvSpPr>
        <p:spPr/>
        <p:txBody>
          <a:bodyPr/>
          <a:lstStyle/>
          <a:p>
            <a:pPr eaLnBrk="1" hangingPunct="1"/>
            <a:r>
              <a:rPr lang="en-US" altLang="en-US" sz="4000" smtClean="0"/>
              <a:t>More Features of Metallic Bonds</a:t>
            </a:r>
          </a:p>
        </p:txBody>
      </p:sp>
      <p:sp>
        <p:nvSpPr>
          <p:cNvPr id="22532" name="Rectangle 3"/>
          <p:cNvSpPr>
            <a:spLocks noGrp="1" noChangeArrowheads="1"/>
          </p:cNvSpPr>
          <p:nvPr>
            <p:ph type="body" idx="1"/>
          </p:nvPr>
        </p:nvSpPr>
        <p:spPr/>
        <p:txBody>
          <a:bodyPr/>
          <a:lstStyle/>
          <a:p>
            <a:pPr eaLnBrk="1" hangingPunct="1"/>
            <a:r>
              <a:rPr lang="en-US" altLang="en-US" smtClean="0"/>
              <a:t>Metals are lustrous (shine) </a:t>
            </a:r>
          </a:p>
          <a:p>
            <a:pPr eaLnBrk="1" hangingPunct="1"/>
            <a:endParaRPr lang="en-US" altLang="en-US" smtClean="0"/>
          </a:p>
          <a:p>
            <a:pPr eaLnBrk="1" hangingPunct="1"/>
            <a:r>
              <a:rPr lang="en-US" altLang="en-US" smtClean="0"/>
              <a:t>Metals are malleable (can be flattened) and ductile (can be drawn into wires) because of the way the metal cations and electrons can "flow" around each other, without breaking the crystal structure.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37FFAF3-9BE3-435D-9E39-90F4C6532676}" type="slidenum">
              <a:rPr lang="en-US" altLang="en-US" sz="1400" smtClean="0"/>
              <a:pPr>
                <a:spcBef>
                  <a:spcPct val="0"/>
                </a:spcBef>
                <a:buFontTx/>
                <a:buNone/>
              </a:pPr>
              <a:t>24</a:t>
            </a:fld>
            <a:endParaRPr lang="en-US" altLang="en-US" sz="1400" smtClean="0"/>
          </a:p>
        </p:txBody>
      </p:sp>
      <p:sp>
        <p:nvSpPr>
          <p:cNvPr id="23555" name="Rectangle 2"/>
          <p:cNvSpPr>
            <a:spLocks noGrp="1" noChangeArrowheads="1"/>
          </p:cNvSpPr>
          <p:nvPr>
            <p:ph type="title"/>
          </p:nvPr>
        </p:nvSpPr>
        <p:spPr/>
        <p:txBody>
          <a:bodyPr/>
          <a:lstStyle/>
          <a:p>
            <a:pPr eaLnBrk="1" hangingPunct="1"/>
            <a:r>
              <a:rPr lang="en-US" altLang="en-US" sz="4000" smtClean="0"/>
              <a:t>8.2-8.3 Bond Polarity and Electronegativity </a:t>
            </a:r>
          </a:p>
        </p:txBody>
      </p:sp>
      <p:sp>
        <p:nvSpPr>
          <p:cNvPr id="23556" name="Rectangle 3"/>
          <p:cNvSpPr>
            <a:spLocks noGrp="1" noChangeArrowheads="1"/>
          </p:cNvSpPr>
          <p:nvPr>
            <p:ph type="body" idx="1"/>
          </p:nvPr>
        </p:nvSpPr>
        <p:spPr/>
        <p:txBody>
          <a:bodyPr/>
          <a:lstStyle/>
          <a:p>
            <a:pPr eaLnBrk="1" hangingPunct="1">
              <a:lnSpc>
                <a:spcPct val="90000"/>
              </a:lnSpc>
            </a:pPr>
            <a:r>
              <a:rPr lang="en-US" altLang="en-US" u="sng" smtClean="0"/>
              <a:t>Bond polarity:</a:t>
            </a:r>
            <a:r>
              <a:rPr lang="en-US" altLang="en-US" smtClean="0"/>
              <a:t> describes the sharing of e- between atoms </a:t>
            </a:r>
          </a:p>
          <a:p>
            <a:pPr eaLnBrk="1" hangingPunct="1">
              <a:lnSpc>
                <a:spcPct val="90000"/>
              </a:lnSpc>
            </a:pPr>
            <a:endParaRPr lang="en-US" altLang="en-US" smtClean="0"/>
          </a:p>
          <a:p>
            <a:pPr eaLnBrk="1" hangingPunct="1">
              <a:lnSpc>
                <a:spcPct val="90000"/>
              </a:lnSpc>
            </a:pPr>
            <a:r>
              <a:rPr lang="en-US" altLang="en-US" u="sng" smtClean="0">
                <a:solidFill>
                  <a:schemeClr val="folHlink"/>
                </a:solidFill>
              </a:rPr>
              <a:t>Non-polar covalent bond</a:t>
            </a:r>
            <a:r>
              <a:rPr lang="en-US" altLang="en-US" smtClean="0">
                <a:solidFill>
                  <a:schemeClr val="folHlink"/>
                </a:solidFill>
              </a:rPr>
              <a:t>: e- are shared equally between two atoms. </a:t>
            </a:r>
          </a:p>
          <a:p>
            <a:pPr eaLnBrk="1" hangingPunct="1">
              <a:lnSpc>
                <a:spcPct val="90000"/>
              </a:lnSpc>
            </a:pPr>
            <a:endParaRPr lang="en-US" altLang="en-US" smtClean="0">
              <a:solidFill>
                <a:schemeClr val="folHlink"/>
              </a:solidFill>
            </a:endParaRPr>
          </a:p>
          <a:p>
            <a:pPr eaLnBrk="1" hangingPunct="1">
              <a:lnSpc>
                <a:spcPct val="90000"/>
              </a:lnSpc>
            </a:pPr>
            <a:r>
              <a:rPr lang="en-US" altLang="en-US" u="sng" smtClean="0">
                <a:solidFill>
                  <a:srgbClr val="FF0000"/>
                </a:solidFill>
              </a:rPr>
              <a:t>Polar:</a:t>
            </a:r>
            <a:r>
              <a:rPr lang="en-US" altLang="en-US" smtClean="0">
                <a:solidFill>
                  <a:srgbClr val="FF0000"/>
                </a:solidFill>
              </a:rPr>
              <a:t> one atom exerts a great force of attraction for e- than the other atom. Creating a dipole moment.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11CC1C-D518-400C-A973-2AACC395B4E8}" type="slidenum">
              <a:rPr lang="en-US" altLang="en-US" sz="1400" smtClean="0"/>
              <a:pPr>
                <a:spcBef>
                  <a:spcPct val="0"/>
                </a:spcBef>
                <a:buFontTx/>
                <a:buNone/>
              </a:pPr>
              <a:t>25</a:t>
            </a:fld>
            <a:endParaRPr lang="en-US" altLang="en-US" sz="1400" smtClean="0"/>
          </a:p>
        </p:txBody>
      </p:sp>
      <p:sp>
        <p:nvSpPr>
          <p:cNvPr id="24579" name="Rectangle 2"/>
          <p:cNvSpPr>
            <a:spLocks noGrp="1" noChangeArrowheads="1"/>
          </p:cNvSpPr>
          <p:nvPr>
            <p:ph type="title"/>
          </p:nvPr>
        </p:nvSpPr>
        <p:spPr/>
        <p:txBody>
          <a:bodyPr/>
          <a:lstStyle/>
          <a:p>
            <a:pPr eaLnBrk="1" hangingPunct="1"/>
            <a:r>
              <a:rPr lang="en-US" altLang="en-US" dirty="0" smtClean="0"/>
              <a:t>Electronegativity </a:t>
            </a:r>
            <a:endParaRPr lang="en-US" altLang="en-US" dirty="0" smtClean="0"/>
          </a:p>
        </p:txBody>
      </p:sp>
      <p:sp>
        <p:nvSpPr>
          <p:cNvPr id="24580" name="Rectangle 3"/>
          <p:cNvSpPr>
            <a:spLocks noGrp="1" noChangeArrowheads="1"/>
          </p:cNvSpPr>
          <p:nvPr>
            <p:ph type="body" idx="1"/>
          </p:nvPr>
        </p:nvSpPr>
        <p:spPr>
          <a:xfrm>
            <a:off x="381000" y="1219200"/>
            <a:ext cx="8382000" cy="5410200"/>
          </a:xfrm>
        </p:spPr>
        <p:txBody>
          <a:bodyPr/>
          <a:lstStyle/>
          <a:p>
            <a:pPr eaLnBrk="1" hangingPunct="1"/>
            <a:r>
              <a:rPr lang="en-US" altLang="en-US" sz="2800" dirty="0" smtClean="0"/>
              <a:t>Estimates whether a given bond will </a:t>
            </a:r>
            <a:r>
              <a:rPr lang="en-US" altLang="en-US" sz="2800" dirty="0" smtClean="0"/>
              <a:t>be                                                 </a:t>
            </a:r>
          </a:p>
          <a:p>
            <a:pPr marL="0" indent="0" eaLnBrk="1" hangingPunct="1">
              <a:buNone/>
            </a:pPr>
            <a:r>
              <a:rPr lang="en-US" altLang="en-US" sz="2800" dirty="0" smtClean="0">
                <a:solidFill>
                  <a:schemeClr val="folHlink"/>
                </a:solidFill>
              </a:rPr>
              <a:t>                 non-polar</a:t>
            </a:r>
            <a:r>
              <a:rPr lang="en-US" altLang="en-US" sz="2800" dirty="0" smtClean="0"/>
              <a:t> , </a:t>
            </a:r>
            <a:r>
              <a:rPr lang="en-US" altLang="en-US" sz="2800" dirty="0" smtClean="0">
                <a:solidFill>
                  <a:srgbClr val="FF0000"/>
                </a:solidFill>
              </a:rPr>
              <a:t>polar</a:t>
            </a:r>
            <a:r>
              <a:rPr lang="en-US" altLang="en-US" sz="2800" dirty="0"/>
              <a:t>, </a:t>
            </a:r>
            <a:r>
              <a:rPr lang="en-US" altLang="en-US" sz="2800" dirty="0" smtClean="0"/>
              <a:t>or </a:t>
            </a:r>
            <a:r>
              <a:rPr lang="en-US" altLang="en-US" sz="2800" dirty="0" smtClean="0">
                <a:solidFill>
                  <a:srgbClr val="6600CC"/>
                </a:solidFill>
              </a:rPr>
              <a:t>ionic</a:t>
            </a:r>
            <a:r>
              <a:rPr lang="en-US" altLang="en-US" sz="2800" dirty="0" smtClean="0"/>
              <a:t>. </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r>
              <a:rPr lang="en-US" altLang="en-US" sz="2800" dirty="0" smtClean="0"/>
              <a:t>The ability of an atom in a molecule (bonded) to attract electrons to itself.</a:t>
            </a:r>
          </a:p>
          <a:p>
            <a:pPr eaLnBrk="1" hangingPunct="1">
              <a:buFontTx/>
              <a:buNone/>
            </a:pPr>
            <a:r>
              <a:rPr lang="en-US" altLang="en-US" sz="2800" dirty="0" smtClean="0"/>
              <a:t> </a:t>
            </a:r>
          </a:p>
          <a:p>
            <a:pPr eaLnBrk="1" hangingPunct="1"/>
            <a:r>
              <a:rPr lang="en-US" altLang="en-US" sz="2800" dirty="0" smtClean="0">
                <a:ea typeface="Batang" pitchFamily="18" charset="-127"/>
              </a:rPr>
              <a:t>↑electronegativity ↑ability to attract e-</a:t>
            </a:r>
          </a:p>
        </p:txBody>
      </p:sp>
      <p:pic>
        <p:nvPicPr>
          <p:cNvPr id="3" name="Picture 2"/>
          <p:cNvPicPr>
            <a:picLocks noChangeAspect="1"/>
          </p:cNvPicPr>
          <p:nvPr/>
        </p:nvPicPr>
        <p:blipFill>
          <a:blip r:embed="rId2"/>
          <a:stretch>
            <a:fillRect/>
          </a:stretch>
        </p:blipFill>
        <p:spPr>
          <a:xfrm>
            <a:off x="1066800" y="2209800"/>
            <a:ext cx="6105525" cy="206267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D2EF2C-DD93-4AA3-97C1-6CD5E5448DD2}" type="slidenum">
              <a:rPr lang="en-US" altLang="en-US" sz="1400" smtClean="0"/>
              <a:pPr>
                <a:spcBef>
                  <a:spcPct val="0"/>
                </a:spcBef>
                <a:buFontTx/>
                <a:buNone/>
              </a:pPr>
              <a:t>26</a:t>
            </a:fld>
            <a:endParaRPr lang="en-US" altLang="en-US" sz="1400" smtClean="0"/>
          </a:p>
        </p:txBody>
      </p:sp>
      <p:sp>
        <p:nvSpPr>
          <p:cNvPr id="25603" name="Rectangle 2"/>
          <p:cNvSpPr>
            <a:spLocks noGrp="1" noChangeArrowheads="1"/>
          </p:cNvSpPr>
          <p:nvPr>
            <p:ph type="title"/>
          </p:nvPr>
        </p:nvSpPr>
        <p:spPr/>
        <p:txBody>
          <a:bodyPr/>
          <a:lstStyle/>
          <a:p>
            <a:pPr eaLnBrk="1" hangingPunct="1"/>
            <a:r>
              <a:rPr lang="en-US" altLang="en-US" smtClean="0"/>
              <a:t>Calculating Electronegativity</a:t>
            </a:r>
          </a:p>
        </p:txBody>
      </p:sp>
      <p:sp>
        <p:nvSpPr>
          <p:cNvPr id="25604" name="Rectangle 3"/>
          <p:cNvSpPr>
            <a:spLocks noGrp="1" noChangeArrowheads="1"/>
          </p:cNvSpPr>
          <p:nvPr>
            <p:ph type="body" idx="1"/>
          </p:nvPr>
        </p:nvSpPr>
        <p:spPr/>
        <p:txBody>
          <a:bodyPr/>
          <a:lstStyle/>
          <a:p>
            <a:pPr eaLnBrk="1" hangingPunct="1"/>
            <a:r>
              <a:rPr lang="en-US" altLang="en-US" sz="3600" smtClean="0"/>
              <a:t>The ability of an atom in a molecule to attract shared electrons to itself.</a:t>
            </a:r>
          </a:p>
          <a:p>
            <a:pPr eaLnBrk="1" hangingPunct="1">
              <a:buFontTx/>
              <a:buNone/>
            </a:pPr>
            <a:r>
              <a:rPr lang="en-US" altLang="en-US" sz="3600" smtClean="0"/>
              <a:t>For the hypothetical molecule HX we will look at the bond energies</a:t>
            </a:r>
          </a:p>
          <a:p>
            <a:pPr algn="ctr" eaLnBrk="1" hangingPunct="1">
              <a:spcBef>
                <a:spcPct val="150000"/>
              </a:spcBef>
              <a:buFontTx/>
              <a:buNone/>
            </a:pPr>
            <a:r>
              <a:rPr lang="en-US" altLang="en-US" sz="3600" smtClean="0">
                <a:solidFill>
                  <a:schemeClr val="tx2"/>
                </a:solidFill>
                <a:latin typeface="Symbol" panose="05050102010706020507" pitchFamily="18" charset="2"/>
              </a:rPr>
              <a:t></a:t>
            </a:r>
            <a:r>
              <a:rPr lang="en-US" altLang="en-US" sz="3600" smtClean="0">
                <a:solidFill>
                  <a:schemeClr val="tx2"/>
                </a:solidFill>
              </a:rPr>
              <a:t>  =  (H </a:t>
            </a:r>
            <a:r>
              <a:rPr lang="en-US" altLang="en-US" sz="3600" smtClean="0">
                <a:solidFill>
                  <a:schemeClr val="tx2"/>
                </a:solidFill>
                <a:latin typeface="Symbol" panose="05050102010706020507" pitchFamily="18" charset="2"/>
              </a:rPr>
              <a:t></a:t>
            </a:r>
            <a:r>
              <a:rPr lang="en-US" altLang="en-US" sz="3600" smtClean="0">
                <a:solidFill>
                  <a:schemeClr val="tx2"/>
                </a:solidFill>
              </a:rPr>
              <a:t> X)</a:t>
            </a:r>
            <a:r>
              <a:rPr lang="en-US" altLang="en-US" sz="3600" baseline="-25000" smtClean="0">
                <a:solidFill>
                  <a:schemeClr val="tx2"/>
                </a:solidFill>
              </a:rPr>
              <a:t>actual</a:t>
            </a:r>
            <a:r>
              <a:rPr lang="en-US" altLang="en-US" sz="3600" smtClean="0">
                <a:solidFill>
                  <a:schemeClr val="tx2"/>
                </a:solidFill>
              </a:rPr>
              <a:t>  </a:t>
            </a:r>
            <a:r>
              <a:rPr lang="en-US" altLang="en-US" sz="3600" smtClean="0">
                <a:solidFill>
                  <a:schemeClr val="tx2"/>
                </a:solidFill>
                <a:latin typeface="Symbol" panose="05050102010706020507" pitchFamily="18" charset="2"/>
              </a:rPr>
              <a:t></a:t>
            </a:r>
            <a:r>
              <a:rPr lang="en-US" altLang="en-US" sz="3600" smtClean="0">
                <a:solidFill>
                  <a:schemeClr val="tx2"/>
                </a:solidFill>
              </a:rPr>
              <a:t>  (H </a:t>
            </a:r>
            <a:r>
              <a:rPr lang="en-US" altLang="en-US" sz="3600" smtClean="0">
                <a:solidFill>
                  <a:schemeClr val="tx2"/>
                </a:solidFill>
                <a:latin typeface="Symbol" panose="05050102010706020507" pitchFamily="18" charset="2"/>
              </a:rPr>
              <a:t></a:t>
            </a:r>
            <a:r>
              <a:rPr lang="en-US" altLang="en-US" sz="3600" smtClean="0">
                <a:solidFill>
                  <a:schemeClr val="tx2"/>
                </a:solidFill>
              </a:rPr>
              <a:t> X)</a:t>
            </a:r>
            <a:r>
              <a:rPr lang="en-US" altLang="en-US" sz="3600" baseline="-25000" smtClean="0">
                <a:solidFill>
                  <a:schemeClr val="tx2"/>
                </a:solidFill>
              </a:rPr>
              <a:t>expected</a:t>
            </a:r>
          </a:p>
          <a:p>
            <a:pPr eaLnBrk="1" hangingPunct="1"/>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930420-8087-4975-A6D7-174A8C95F39A}" type="slidenum">
              <a:rPr lang="en-US" altLang="en-US" sz="1400" smtClean="0"/>
              <a:pPr>
                <a:spcBef>
                  <a:spcPct val="0"/>
                </a:spcBef>
                <a:buFontTx/>
                <a:buNone/>
              </a:pPr>
              <a:t>27</a:t>
            </a:fld>
            <a:endParaRPr lang="en-US" altLang="en-US" sz="1400" smtClean="0"/>
          </a:p>
        </p:txBody>
      </p:sp>
      <p:sp>
        <p:nvSpPr>
          <p:cNvPr id="26627" name="Rectangle 2"/>
          <p:cNvSpPr>
            <a:spLocks noGrp="1" noChangeArrowheads="1"/>
          </p:cNvSpPr>
          <p:nvPr>
            <p:ph type="title"/>
          </p:nvPr>
        </p:nvSpPr>
        <p:spPr/>
        <p:txBody>
          <a:bodyPr/>
          <a:lstStyle/>
          <a:p>
            <a:pPr eaLnBrk="1" hangingPunct="1"/>
            <a:r>
              <a:rPr lang="en-US" altLang="en-US" smtClean="0"/>
              <a:t>EN Trend </a:t>
            </a:r>
          </a:p>
        </p:txBody>
      </p:sp>
      <p:sp>
        <p:nvSpPr>
          <p:cNvPr id="26628" name="Text Box 6"/>
          <p:cNvSpPr txBox="1">
            <a:spLocks noChangeArrowheads="1"/>
          </p:cNvSpPr>
          <p:nvPr/>
        </p:nvSpPr>
        <p:spPr bwMode="auto">
          <a:xfrm>
            <a:off x="1371600" y="4648200"/>
            <a:ext cx="6705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2000" b="1"/>
          </a:p>
          <a:p>
            <a:pPr algn="ctr" eaLnBrk="1" hangingPunct="1">
              <a:spcBef>
                <a:spcPct val="50000"/>
              </a:spcBef>
              <a:buFontTx/>
              <a:buNone/>
            </a:pPr>
            <a:r>
              <a:rPr lang="en-US" altLang="en-US" sz="2000" b="1"/>
              <a:t>You will need to use the EN values in figure 8.3 pg 357 in your text for your homework</a:t>
            </a:r>
            <a:r>
              <a:rPr lang="en-US" altLang="en-US" sz="1800"/>
              <a:t>.</a:t>
            </a:r>
          </a:p>
          <a:p>
            <a:pPr eaLnBrk="1" hangingPunct="1">
              <a:spcBef>
                <a:spcPct val="50000"/>
              </a:spcBef>
              <a:buFontTx/>
              <a:buNone/>
            </a:pPr>
            <a:endParaRPr lang="en-US" altLang="en-US" sz="1800"/>
          </a:p>
        </p:txBody>
      </p:sp>
      <p:pic>
        <p:nvPicPr>
          <p:cNvPr id="26629" name="Picture 7" descr="fig08_0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676400"/>
            <a:ext cx="8610600" cy="3319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114300" y="2286000"/>
            <a:ext cx="8851900" cy="4191000"/>
          </a:xfrm>
        </p:spPr>
        <p:txBody>
          <a:bodyPr/>
          <a:lstStyle/>
          <a:p>
            <a:pPr marL="744538" indent="1588" eaLnBrk="1" hangingPunct="1">
              <a:buFontTx/>
              <a:buNone/>
            </a:pPr>
            <a:r>
              <a:rPr lang="en-US" altLang="en-US" sz="2800" smtClean="0">
                <a:latin typeface="Calibri" panose="020F0502020204030204" pitchFamily="34" charset="0"/>
                <a:cs typeface="Calibri" panose="020F0502020204030204" pitchFamily="34" charset="0"/>
              </a:rPr>
              <a:t>If lithium and fluorine react, which has </a:t>
            </a:r>
            <a:r>
              <a:rPr lang="en-US" altLang="en-US" sz="2800" smtClean="0">
                <a:solidFill>
                  <a:srgbClr val="0000FF"/>
                </a:solidFill>
                <a:latin typeface="Calibri" panose="020F0502020204030204" pitchFamily="34" charset="0"/>
                <a:cs typeface="Calibri" panose="020F0502020204030204" pitchFamily="34" charset="0"/>
              </a:rPr>
              <a:t>more attraction</a:t>
            </a:r>
            <a:r>
              <a:rPr lang="en-US" altLang="en-US" sz="2800" smtClean="0">
                <a:latin typeface="Calibri" panose="020F0502020204030204" pitchFamily="34" charset="0"/>
                <a:cs typeface="Calibri" panose="020F0502020204030204" pitchFamily="34" charset="0"/>
              </a:rPr>
              <a:t> for an electron?  Why?</a:t>
            </a:r>
          </a:p>
          <a:p>
            <a:pPr marL="744538" indent="1588" eaLnBrk="1" hangingPunct="1">
              <a:buFontTx/>
              <a:buNone/>
            </a:pPr>
            <a:endParaRPr lang="en-US" altLang="en-US" sz="2800" smtClean="0">
              <a:latin typeface="Calibri" panose="020F0502020204030204" pitchFamily="34" charset="0"/>
              <a:cs typeface="Calibri" panose="020F0502020204030204" pitchFamily="34" charset="0"/>
            </a:endParaRPr>
          </a:p>
          <a:p>
            <a:pPr marL="744538" indent="1588" eaLnBrk="1" hangingPunct="1">
              <a:buFontTx/>
              <a:buNone/>
            </a:pPr>
            <a:r>
              <a:rPr lang="en-US" altLang="en-US" sz="2800" smtClean="0">
                <a:latin typeface="Calibri" panose="020F0502020204030204" pitchFamily="34" charset="0"/>
                <a:cs typeface="Calibri" panose="020F0502020204030204" pitchFamily="34" charset="0"/>
              </a:rPr>
              <a:t>In a bond between fluorine and iodine, which has </a:t>
            </a:r>
            <a:r>
              <a:rPr lang="en-US" altLang="en-US" sz="2800" smtClean="0">
                <a:solidFill>
                  <a:srgbClr val="0000FF"/>
                </a:solidFill>
                <a:latin typeface="Calibri" panose="020F0502020204030204" pitchFamily="34" charset="0"/>
                <a:cs typeface="Calibri" panose="020F0502020204030204" pitchFamily="34" charset="0"/>
              </a:rPr>
              <a:t>more attraction</a:t>
            </a:r>
            <a:r>
              <a:rPr lang="en-US" altLang="en-US" sz="2800" smtClean="0">
                <a:latin typeface="Calibri" panose="020F0502020204030204" pitchFamily="34" charset="0"/>
                <a:cs typeface="Calibri" panose="020F0502020204030204" pitchFamily="34" charset="0"/>
              </a:rPr>
              <a:t> for an electron?  Why?</a:t>
            </a:r>
          </a:p>
        </p:txBody>
      </p:sp>
      <p:sp>
        <p:nvSpPr>
          <p:cNvPr id="27651"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27652"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DF7DFB-9C9A-4068-98B4-54FA3813364A}"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28</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80901" name="Rectangle 5"/>
          <p:cNvSpPr>
            <a:spLocks noChangeArrowheads="1"/>
          </p:cNvSpPr>
          <p:nvPr/>
        </p:nvSpPr>
        <p:spPr bwMode="auto">
          <a:xfrm>
            <a:off x="2900363" y="2338388"/>
            <a:ext cx="1219200" cy="442912"/>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80902" name="Rectangle 6"/>
          <p:cNvSpPr>
            <a:spLocks noChangeArrowheads="1"/>
          </p:cNvSpPr>
          <p:nvPr/>
        </p:nvSpPr>
        <p:spPr bwMode="auto">
          <a:xfrm>
            <a:off x="3687763" y="3786188"/>
            <a:ext cx="1244600" cy="442912"/>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9" name="TextBox 8"/>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wipe(left)">
                                      <p:cBhvr>
                                        <p:cTn id="7" dur="500"/>
                                        <p:tgtEl>
                                          <p:spTgt spid="809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902"/>
                                        </p:tgtEl>
                                        <p:attrNameLst>
                                          <p:attrName>style.visibility</p:attrName>
                                        </p:attrNameLst>
                                      </p:cBhvr>
                                      <p:to>
                                        <p:strVal val="visible"/>
                                      </p:to>
                                    </p:set>
                                    <p:animEffect transition="in" filter="wipe(left)">
                                      <p:cBhvr>
                                        <p:cTn id="12" dur="500"/>
                                        <p:tgtEl>
                                          <p:spTgt spid="8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animBg="1"/>
      <p:bldP spid="8090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pPr marL="744538" indent="1588" eaLnBrk="1" hangingPunct="1">
              <a:buFontTx/>
              <a:buNone/>
            </a:pPr>
            <a:r>
              <a:rPr lang="en-US" altLang="en-US" sz="2800" smtClean="0">
                <a:latin typeface="Calibri" panose="020F0502020204030204" pitchFamily="34" charset="0"/>
                <a:cs typeface="Calibri" panose="020F0502020204030204" pitchFamily="34" charset="0"/>
              </a:rPr>
              <a:t>What is the </a:t>
            </a:r>
            <a:r>
              <a:rPr lang="en-US" altLang="en-US" sz="2800" smtClean="0">
                <a:solidFill>
                  <a:srgbClr val="0000FF"/>
                </a:solidFill>
                <a:latin typeface="Calibri" panose="020F0502020204030204" pitchFamily="34" charset="0"/>
                <a:cs typeface="Calibri" panose="020F0502020204030204" pitchFamily="34" charset="0"/>
              </a:rPr>
              <a:t>general trend</a:t>
            </a:r>
            <a:r>
              <a:rPr lang="en-US" altLang="en-US" sz="2800" smtClean="0">
                <a:latin typeface="Calibri" panose="020F0502020204030204" pitchFamily="34" charset="0"/>
                <a:cs typeface="Calibri" panose="020F0502020204030204" pitchFamily="34" charset="0"/>
              </a:rPr>
              <a:t> for electronegativity across rows and down columns on the periodic table?</a:t>
            </a:r>
          </a:p>
          <a:p>
            <a:pPr marL="744538" indent="1588" eaLnBrk="1" hangingPunct="1">
              <a:buFontTx/>
              <a:buNone/>
            </a:pPr>
            <a:endParaRPr lang="en-US" altLang="en-US" sz="2800" smtClean="0">
              <a:latin typeface="Calibri" panose="020F0502020204030204" pitchFamily="34" charset="0"/>
              <a:cs typeface="Calibri" panose="020F0502020204030204" pitchFamily="34" charset="0"/>
            </a:endParaRPr>
          </a:p>
          <a:p>
            <a:pPr marL="744538" indent="1588" eaLnBrk="1" hangingPunct="1">
              <a:buFontTx/>
              <a:buNone/>
            </a:pPr>
            <a:r>
              <a:rPr lang="en-US" altLang="en-US" sz="2800" smtClean="0">
                <a:latin typeface="Calibri" panose="020F0502020204030204" pitchFamily="34" charset="0"/>
                <a:cs typeface="Calibri" panose="020F0502020204030204" pitchFamily="34" charset="0"/>
              </a:rPr>
              <a:t>Explain the trend.</a:t>
            </a:r>
          </a:p>
        </p:txBody>
      </p:sp>
      <p:sp>
        <p:nvSpPr>
          <p:cNvPr id="29699"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29700"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6918A1A-F546-4691-B2FE-CCAB4B5B2646}"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29</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7" name="TextBox 6"/>
          <p:cNvSpPr txBox="1"/>
          <p:nvPr/>
        </p:nvSpPr>
        <p:spPr>
          <a:xfrm>
            <a:off x="450850" y="866775"/>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dirty="0"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Why Bond at All?</a:t>
            </a:r>
          </a:p>
        </p:txBody>
      </p:sp>
      <p:sp>
        <p:nvSpPr>
          <p:cNvPr id="3" name="Content Placeholder 2"/>
          <p:cNvSpPr>
            <a:spLocks noGrp="1"/>
          </p:cNvSpPr>
          <p:nvPr>
            <p:ph idx="1"/>
          </p:nvPr>
        </p:nvSpPr>
        <p:spPr/>
        <p:txBody>
          <a:bodyPr/>
          <a:lstStyle/>
          <a:p>
            <a:r>
              <a:rPr lang="en-US" dirty="0" smtClean="0"/>
              <a:t>Chemical </a:t>
            </a:r>
            <a:r>
              <a:rPr lang="en-US" dirty="0"/>
              <a:t>bonds that form do so to achieve the lowest possible energy!! </a:t>
            </a:r>
            <a:r>
              <a:rPr lang="en-US" altLang="en-US" dirty="0">
                <a:latin typeface="Calibri" panose="020F0502020204030204" pitchFamily="34" charset="0"/>
                <a:cs typeface="Calibri" panose="020F0502020204030204" pitchFamily="34" charset="0"/>
              </a:rPr>
              <a:t> lower in energy than that of the separated atoms</a:t>
            </a:r>
            <a:r>
              <a:rPr lang="en-US" altLang="en-US" dirty="0" smtClean="0">
                <a:latin typeface="Calibri" panose="020F0502020204030204" pitchFamily="34" charset="0"/>
                <a:cs typeface="Calibri" panose="020F0502020204030204" pitchFamily="34" charset="0"/>
              </a:rPr>
              <a:t>.</a:t>
            </a:r>
          </a:p>
          <a:p>
            <a:endParaRPr lang="en-US" dirty="0"/>
          </a:p>
          <a:p>
            <a:r>
              <a:rPr lang="en-US" dirty="0"/>
              <a:t>We determine  the strength of a bond experimentally by measuring </a:t>
            </a:r>
            <a:r>
              <a:rPr lang="en-US" b="1" u="sng" dirty="0"/>
              <a:t>bond energy</a:t>
            </a:r>
            <a:r>
              <a:rPr lang="en-US" dirty="0"/>
              <a:t>:  the energy required to break a bond. </a:t>
            </a:r>
          </a:p>
          <a:p>
            <a:pPr marL="0" indent="0" eaLnBrk="1" hangingPunct="1">
              <a:buFontTx/>
              <a:buNone/>
              <a:defRPr/>
            </a:pPr>
            <a:endParaRPr lang="en-US" altLang="en-US" dirty="0">
              <a:latin typeface="Calibri" panose="020F0502020204030204" pitchFamily="34" charset="0"/>
              <a:cs typeface="Calibri" panose="020F0502020204030204" pitchFamily="34" charset="0"/>
            </a:endParaRPr>
          </a:p>
          <a:p>
            <a:pPr>
              <a:defRPr/>
            </a:pPr>
            <a:endParaRPr lang="en-US" dirty="0"/>
          </a:p>
        </p:txBody>
      </p:sp>
      <p:sp>
        <p:nvSpPr>
          <p:cNvPr id="6148"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B11BC8-AD22-4DDB-A9BD-075CEB3BC235}" type="slidenum">
              <a:rPr lang="en-US" altLang="en-US" sz="1400" smtClean="0"/>
              <a:pPr>
                <a:spcBef>
                  <a:spcPct val="0"/>
                </a:spcBef>
                <a:buFontTx/>
                <a:buNone/>
              </a:pPr>
              <a:t>3</a:t>
            </a:fld>
            <a:endParaRPr lang="en-US" altLang="en-US" sz="1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AAD1A8C-F26F-4052-9862-770425680A8D}" type="slidenum">
              <a:rPr lang="en-US" altLang="en-US" sz="1400" smtClean="0"/>
              <a:pPr>
                <a:spcBef>
                  <a:spcPct val="0"/>
                </a:spcBef>
                <a:buFontTx/>
                <a:buNone/>
              </a:pPr>
              <a:t>30</a:t>
            </a:fld>
            <a:endParaRPr lang="en-US" altLang="en-US" sz="1400" smtClean="0"/>
          </a:p>
        </p:txBody>
      </p:sp>
      <p:sp>
        <p:nvSpPr>
          <p:cNvPr id="31747" name="Rectangle 2"/>
          <p:cNvSpPr>
            <a:spLocks noGrp="1" noChangeArrowheads="1"/>
          </p:cNvSpPr>
          <p:nvPr>
            <p:ph type="title"/>
          </p:nvPr>
        </p:nvSpPr>
        <p:spPr/>
        <p:txBody>
          <a:bodyPr/>
          <a:lstStyle/>
          <a:p>
            <a:pPr eaLnBrk="1" hangingPunct="1"/>
            <a:r>
              <a:rPr lang="en-US" altLang="en-US" smtClean="0"/>
              <a:t>EN and Type of bond </a:t>
            </a:r>
          </a:p>
        </p:txBody>
      </p:sp>
      <p:sp>
        <p:nvSpPr>
          <p:cNvPr id="31748" name="Rectangle 3"/>
          <p:cNvSpPr>
            <a:spLocks noGrp="1" noChangeArrowheads="1"/>
          </p:cNvSpPr>
          <p:nvPr>
            <p:ph type="body" idx="1"/>
          </p:nvPr>
        </p:nvSpPr>
        <p:spPr/>
        <p:txBody>
          <a:bodyPr/>
          <a:lstStyle/>
          <a:p>
            <a:pPr eaLnBrk="1" hangingPunct="1">
              <a:lnSpc>
                <a:spcPct val="90000"/>
              </a:lnSpc>
            </a:pPr>
            <a:r>
              <a:rPr lang="en-US" altLang="en-US" smtClean="0"/>
              <a:t>The greater the difference in EN between 2 atoms the more </a:t>
            </a:r>
            <a:r>
              <a:rPr lang="en-US" altLang="en-US" smtClean="0">
                <a:solidFill>
                  <a:srgbClr val="FF0000"/>
                </a:solidFill>
              </a:rPr>
              <a:t>polar</a:t>
            </a:r>
            <a:r>
              <a:rPr lang="en-US" altLang="en-US" smtClean="0"/>
              <a:t> the bond is. </a:t>
            </a:r>
          </a:p>
          <a:p>
            <a:pPr eaLnBrk="1" hangingPunct="1">
              <a:lnSpc>
                <a:spcPct val="90000"/>
              </a:lnSpc>
            </a:pPr>
            <a:endParaRPr lang="en-US" altLang="en-US" smtClean="0"/>
          </a:p>
          <a:p>
            <a:pPr eaLnBrk="1" hangingPunct="1">
              <a:lnSpc>
                <a:spcPct val="90000"/>
              </a:lnSpc>
            </a:pPr>
            <a:r>
              <a:rPr lang="en-US" altLang="en-US" smtClean="0"/>
              <a:t>Table 8.1 pg 357</a:t>
            </a:r>
          </a:p>
          <a:p>
            <a:pPr eaLnBrk="1" hangingPunct="1">
              <a:lnSpc>
                <a:spcPct val="90000"/>
              </a:lnSpc>
            </a:pPr>
            <a:endParaRPr lang="en-US" altLang="en-US" smtClean="0"/>
          </a:p>
          <a:p>
            <a:pPr eaLnBrk="1" hangingPunct="1">
              <a:lnSpc>
                <a:spcPct val="90000"/>
              </a:lnSpc>
            </a:pPr>
            <a:r>
              <a:rPr lang="en-US" altLang="en-US" smtClean="0"/>
              <a:t>As covalent character decreases (zero difference EN) </a:t>
            </a:r>
          </a:p>
          <a:p>
            <a:pPr eaLnBrk="1" hangingPunct="1">
              <a:lnSpc>
                <a:spcPct val="90000"/>
              </a:lnSpc>
              <a:buFontTx/>
              <a:buNone/>
            </a:pPr>
            <a:r>
              <a:rPr lang="en-US" altLang="en-US" smtClean="0"/>
              <a:t>ionic character increases (large difference in EN).</a:t>
            </a:r>
          </a:p>
          <a:p>
            <a:pPr eaLnBrk="1" hangingPunct="1">
              <a:lnSpc>
                <a:spcPct val="90000"/>
              </a:lnSpc>
            </a:pPr>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pic>
        <p:nvPicPr>
          <p:cNvPr id="32771"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07975" y="1681163"/>
            <a:ext cx="85280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B1FB670-9B82-452F-91B9-7072D940A3F8}" type="slidenum">
              <a:rPr lang="en-US" altLang="en-US" smtClean="0"/>
              <a:pPr>
                <a:defRPr/>
              </a:pPr>
              <a:t>32</a:t>
            </a:fld>
            <a:endParaRPr lang="en-US" altLang="en-US"/>
          </a:p>
        </p:txBody>
      </p:sp>
      <p:sp>
        <p:nvSpPr>
          <p:cNvPr id="3" name="Rectangle 1"/>
          <p:cNvSpPr>
            <a:spLocks noChangeArrowheads="1"/>
          </p:cNvSpPr>
          <p:nvPr/>
        </p:nvSpPr>
        <p:spPr bwMode="auto">
          <a:xfrm>
            <a:off x="762000" y="1283480"/>
            <a:ext cx="4743249" cy="589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rPr>
              <a:t/>
            </a:r>
            <a:br>
              <a:rPr kumimoji="0" lang="en-US" altLang="en-US" sz="2000" b="0" i="0" u="none" strike="noStrike" cap="none" normalizeH="0" baseline="0" dirty="0" smtClean="0">
                <a:ln>
                  <a:noFill/>
                </a:ln>
                <a:solidFill>
                  <a:schemeClr val="tx1"/>
                </a:solidFill>
                <a:effectLst/>
              </a:rPr>
            </a:b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0" u="sng" strike="noStrike" cap="none" normalizeH="0" baseline="0" dirty="0" smtClean="0">
                <a:ln>
                  <a:noFill/>
                </a:ln>
                <a:solidFill>
                  <a:srgbClr val="00197D"/>
                </a:solidFill>
                <a:effectLst/>
                <a:cs typeface="Arial" panose="020B0604020202020204" pitchFamily="34" charset="0"/>
              </a:rPr>
              <a:t>Coulomb’s Law </a:t>
            </a:r>
            <a:r>
              <a:rPr kumimoji="0" lang="en-US" altLang="en-US" sz="2000" b="0" i="0" u="none" strike="noStrike" cap="none" normalizeH="0" baseline="0" dirty="0" smtClean="0">
                <a:ln>
                  <a:noFill/>
                </a:ln>
                <a:solidFill>
                  <a:srgbClr val="00197D"/>
                </a:solidFill>
                <a:effectLst/>
                <a:cs typeface="Arial" panose="020B0604020202020204" pitchFamily="34" charset="0"/>
              </a:rPr>
              <a:t>allows us to understand the strength of interactions between cations and anions. </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smtClean="0">
              <a:ln>
                <a:noFill/>
              </a:ln>
              <a:solidFill>
                <a:srgbClr val="00197D"/>
              </a:solidFill>
              <a:effectLst/>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AutoNum type="alphaLcPeriod"/>
              <a:tabLst/>
            </a:pPr>
            <a:r>
              <a:rPr kumimoji="0" lang="en-US" altLang="en-US" sz="2000" b="0" i="0" u="none" strike="noStrike" cap="none" normalizeH="0" baseline="0" dirty="0" smtClean="0">
                <a:ln>
                  <a:noFill/>
                </a:ln>
                <a:solidFill>
                  <a:srgbClr val="00197D"/>
                </a:solidFill>
                <a:effectLst/>
                <a:cs typeface="Arial" panose="020B0604020202020204" pitchFamily="34" charset="0"/>
              </a:rPr>
              <a:t>Interaction strength is proportional to the charge on   each ion, larger charges lead        to stronger interactions. </a:t>
            </a:r>
          </a:p>
          <a:p>
            <a:pPr marR="0" lvl="0" algn="l" defTabSz="914400" rtl="0" eaLnBrk="0" fontAlgn="base" latinLnBrk="0" hangingPunct="0">
              <a:lnSpc>
                <a:spcPct val="100000"/>
              </a:lnSpc>
              <a:spcBef>
                <a:spcPct val="0"/>
              </a:spcBef>
              <a:spcAft>
                <a:spcPct val="0"/>
              </a:spcAft>
              <a:buClrTx/>
              <a:buSzTx/>
              <a:tabLst/>
            </a:pPr>
            <a:endParaRPr kumimoji="0" lang="en-US" altLang="en-US" sz="2000" b="0" i="0" u="none" strike="noStrike" cap="none" normalizeH="0" baseline="0" dirty="0" smtClean="0">
              <a:ln>
                <a:noFill/>
              </a:ln>
              <a:solidFill>
                <a:srgbClr val="00197D"/>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0" i="0" u="none" strike="noStrike" cap="none" normalizeH="0" baseline="0" dirty="0" smtClean="0">
                <a:ln>
                  <a:noFill/>
                </a:ln>
                <a:solidFill>
                  <a:srgbClr val="00197D"/>
                </a:solidFill>
                <a:effectLst/>
                <a:cs typeface="Arial" panose="020B0604020202020204" pitchFamily="34" charset="0"/>
              </a:rPr>
              <a:t>b. Interaction strength increases as the distance between the centers of the ions (nuclei) decreases, smaller ions lead to stronger interactions.</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7500" b="0" i="0" u="none" strike="noStrike" cap="none" normalizeH="0" baseline="0" dirty="0" smtClean="0">
                <a:ln>
                  <a:noFill/>
                </a:ln>
                <a:solidFill>
                  <a:schemeClr val="tx1"/>
                </a:solidFill>
                <a:effectLst/>
                <a:latin typeface="Arial" panose="020B0604020202020204" pitchFamily="34" charset="0"/>
              </a:rPr>
              <a:t/>
            </a:r>
            <a:br>
              <a:rPr kumimoji="0" lang="en-US" altLang="en-US" sz="17500" b="0" i="0" u="none" strike="noStrike" cap="none" normalizeH="0" baseline="0" dirty="0" smtClean="0">
                <a:ln>
                  <a:noFill/>
                </a:ln>
                <a:solidFill>
                  <a:schemeClr val="tx1"/>
                </a:solidFill>
                <a:effectLst/>
                <a:latin typeface="Arial" panose="020B0604020202020204" pitchFamily="34" charset="0"/>
              </a:rPr>
            </a:br>
            <a:endParaRPr kumimoji="0" lang="en-US" altLang="en-US" sz="11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9026" name="Picture 2" descr="imageedit_4_93135374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4095" y="2209800"/>
            <a:ext cx="2822705" cy="18018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 y="152400"/>
            <a:ext cx="8763000" cy="1384995"/>
          </a:xfrm>
          <a:prstGeom prst="rect">
            <a:avLst/>
          </a:prstGeom>
          <a:noFill/>
        </p:spPr>
        <p:txBody>
          <a:bodyPr wrap="square" rtlCol="0">
            <a:spAutoFit/>
          </a:bodyPr>
          <a:lstStyle/>
          <a:p>
            <a:pPr algn="ctr"/>
            <a:r>
              <a:rPr lang="en-US" sz="2400" dirty="0"/>
              <a:t>Strength of Ionic Compound due to </a:t>
            </a:r>
            <a:r>
              <a:rPr lang="en-US" sz="2400" dirty="0" err="1"/>
              <a:t>Coulombic</a:t>
            </a:r>
            <a:r>
              <a:rPr lang="en-US" sz="2400" dirty="0"/>
              <a:t> Force of Attraction</a:t>
            </a:r>
            <a:endParaRPr lang="en-US" sz="2400" dirty="0"/>
          </a:p>
          <a:p>
            <a:r>
              <a:rPr lang="en-US" dirty="0"/>
              <a:t/>
            </a:r>
            <a:br>
              <a:rPr lang="en-US" dirty="0"/>
            </a:br>
            <a:endParaRPr lang="en-US" dirty="0"/>
          </a:p>
        </p:txBody>
      </p:sp>
      <p:sp>
        <p:nvSpPr>
          <p:cNvPr id="5" name="Rectangle 4"/>
          <p:cNvSpPr/>
          <p:nvPr/>
        </p:nvSpPr>
        <p:spPr>
          <a:xfrm>
            <a:off x="5943600" y="4452025"/>
            <a:ext cx="3029151" cy="2031325"/>
          </a:xfrm>
          <a:prstGeom prst="rect">
            <a:avLst/>
          </a:prstGeom>
        </p:spPr>
        <p:txBody>
          <a:bodyPr wrap="square">
            <a:spAutoFit/>
          </a:bodyPr>
          <a:lstStyle/>
          <a:p>
            <a:r>
              <a:rPr lang="en-US" dirty="0">
                <a:solidFill>
                  <a:srgbClr val="C82E32"/>
                </a:solidFill>
              </a:rPr>
              <a:t>CER:  Explain the difference in strength for </a:t>
            </a:r>
            <a:r>
              <a:rPr lang="en-US" dirty="0" err="1">
                <a:solidFill>
                  <a:srgbClr val="C82E32"/>
                </a:solidFill>
              </a:rPr>
              <a:t>NaF</a:t>
            </a:r>
            <a:r>
              <a:rPr lang="en-US" dirty="0">
                <a:solidFill>
                  <a:srgbClr val="C82E32"/>
                </a:solidFill>
              </a:rPr>
              <a:t> and </a:t>
            </a:r>
            <a:r>
              <a:rPr lang="en-US" dirty="0" err="1">
                <a:solidFill>
                  <a:srgbClr val="C82E32"/>
                </a:solidFill>
              </a:rPr>
              <a:t>MgO</a:t>
            </a:r>
            <a:r>
              <a:rPr lang="en-US" dirty="0">
                <a:solidFill>
                  <a:srgbClr val="C82E32"/>
                </a:solidFill>
              </a:rPr>
              <a:t>. How do their physical properties differ? How would </a:t>
            </a:r>
            <a:r>
              <a:rPr lang="en-US" dirty="0" err="1">
                <a:solidFill>
                  <a:srgbClr val="C82E32"/>
                </a:solidFill>
              </a:rPr>
              <a:t>yu</a:t>
            </a:r>
            <a:r>
              <a:rPr lang="en-US" dirty="0">
                <a:solidFill>
                  <a:srgbClr val="C82E32"/>
                </a:solidFill>
              </a:rPr>
              <a:t> describe </a:t>
            </a:r>
            <a:r>
              <a:rPr lang="en-US" dirty="0" err="1">
                <a:solidFill>
                  <a:srgbClr val="C82E32"/>
                </a:solidFill>
              </a:rPr>
              <a:t>NaCl</a:t>
            </a:r>
            <a:r>
              <a:rPr lang="en-US" dirty="0">
                <a:solidFill>
                  <a:srgbClr val="C82E32"/>
                </a:solidFill>
              </a:rPr>
              <a:t> relative to </a:t>
            </a:r>
            <a:r>
              <a:rPr lang="en-US" dirty="0" err="1">
                <a:solidFill>
                  <a:srgbClr val="C82E32"/>
                </a:solidFill>
              </a:rPr>
              <a:t>NaF</a:t>
            </a:r>
            <a:r>
              <a:rPr lang="en-US" dirty="0">
                <a:solidFill>
                  <a:srgbClr val="C82E32"/>
                </a:solidFill>
              </a:rPr>
              <a:t>? Use </a:t>
            </a:r>
            <a:r>
              <a:rPr lang="en-US" dirty="0">
                <a:solidFill>
                  <a:srgbClr val="C82E32"/>
                </a:solidFill>
                <a:hlinkClick r:id="rId4"/>
              </a:rPr>
              <a:t>particulate level diagrams.</a:t>
            </a:r>
            <a:endParaRPr lang="en-US" dirty="0"/>
          </a:p>
        </p:txBody>
      </p:sp>
    </p:spTree>
    <p:extLst>
      <p:ext uri="{BB962C8B-B14F-4D97-AF65-F5344CB8AC3E}">
        <p14:creationId xmlns:p14="http://schemas.microsoft.com/office/powerpoint/2010/main" val="2338172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28437A-ACF9-4D19-BF10-ED5C6F8F25B0}" type="slidenum">
              <a:rPr lang="en-US" altLang="en-US" sz="1400" smtClean="0"/>
              <a:pPr>
                <a:spcBef>
                  <a:spcPct val="0"/>
                </a:spcBef>
                <a:buFontTx/>
                <a:buNone/>
              </a:pPr>
              <a:t>33</a:t>
            </a:fld>
            <a:endParaRPr lang="en-US" altLang="en-US" sz="1400" smtClean="0"/>
          </a:p>
        </p:txBody>
      </p:sp>
      <p:sp>
        <p:nvSpPr>
          <p:cNvPr id="34819" name="Rectangle 2"/>
          <p:cNvSpPr>
            <a:spLocks noGrp="1" noChangeArrowheads="1"/>
          </p:cNvSpPr>
          <p:nvPr>
            <p:ph type="title"/>
          </p:nvPr>
        </p:nvSpPr>
        <p:spPr>
          <a:xfrm>
            <a:off x="457200" y="274638"/>
            <a:ext cx="8229600" cy="566737"/>
          </a:xfrm>
        </p:spPr>
        <p:txBody>
          <a:bodyPr/>
          <a:lstStyle/>
          <a:p>
            <a:pPr eaLnBrk="1" hangingPunct="1"/>
            <a:r>
              <a:rPr lang="en-US" altLang="en-US" sz="2000" dirty="0" smtClean="0"/>
              <a:t>Example</a:t>
            </a:r>
          </a:p>
        </p:txBody>
      </p:sp>
      <p:graphicFrame>
        <p:nvGraphicFramePr>
          <p:cNvPr id="98341" name="Group 37"/>
          <p:cNvGraphicFramePr>
            <a:graphicFrameLocks noGrp="1"/>
          </p:cNvGraphicFramePr>
          <p:nvPr>
            <p:ph idx="1"/>
            <p:extLst>
              <p:ext uri="{D42A27DB-BD31-4B8C-83A1-F6EECF244321}">
                <p14:modId xmlns:p14="http://schemas.microsoft.com/office/powerpoint/2010/main" val="2742544606"/>
              </p:ext>
            </p:extLst>
          </p:nvPr>
        </p:nvGraphicFramePr>
        <p:xfrm>
          <a:off x="457200" y="2091481"/>
          <a:ext cx="8001000" cy="4038600"/>
        </p:xfrm>
        <a:graphic>
          <a:graphicData uri="http://schemas.openxmlformats.org/drawingml/2006/table">
            <a:tbl>
              <a:tblPr/>
              <a:tblGrid>
                <a:gridCol w="19050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Compound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folHlink"/>
                          </a:solidFill>
                          <a:effectLst/>
                          <a:latin typeface="Arial" charset="0"/>
                        </a:rPr>
                        <a:t>F</a:t>
                      </a:r>
                      <a:r>
                        <a:rPr kumimoji="0" lang="en-US" sz="2800" b="1" i="0" u="none" strike="noStrike" cap="none" normalizeH="0" baseline="-25000" smtClean="0">
                          <a:ln>
                            <a:noFill/>
                          </a:ln>
                          <a:solidFill>
                            <a:schemeClr val="folHlink"/>
                          </a:solidFill>
                          <a:effectLst/>
                          <a:latin typeface="Arial" charset="0"/>
                        </a:rPr>
                        <a:t>2</a:t>
                      </a:r>
                      <a:endParaRPr kumimoji="0" lang="en-US" sz="2800" b="1" i="0" u="none" strike="noStrike" cap="none" normalizeH="0" baseline="0" smtClean="0">
                        <a:ln>
                          <a:noFill/>
                        </a:ln>
                        <a:solidFill>
                          <a:schemeClr val="folHlink"/>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HF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6600FF"/>
                          </a:solidFill>
                          <a:effectLst/>
                          <a:latin typeface="Arial" charset="0"/>
                        </a:rPr>
                        <a:t>KCl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EN difference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folHlink"/>
                          </a:solidFill>
                          <a:effectLst/>
                          <a:latin typeface="Arial" charset="0"/>
                        </a:rPr>
                        <a:t>4 – 4 = 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2.1 – 4 = 1.9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6600FF"/>
                          </a:solidFill>
                          <a:effectLst/>
                          <a:latin typeface="Arial" charset="0"/>
                        </a:rPr>
                        <a:t>0.8 – 3.0 = 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Type of Bond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folHlink"/>
                          </a:solidFill>
                          <a:effectLst/>
                          <a:latin typeface="Arial" charset="0"/>
                        </a:rPr>
                        <a:t>Non-polar covalent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Polar covalent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6600FF"/>
                          </a:solidFill>
                          <a:effectLst/>
                          <a:latin typeface="Arial" charset="0"/>
                        </a:rPr>
                        <a:t>Ionic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96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Sharing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folHlink"/>
                          </a:solidFill>
                          <a:effectLst/>
                          <a:latin typeface="Arial" charset="0"/>
                        </a:rPr>
                        <a:t>Equal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FF0000"/>
                          </a:solidFill>
                          <a:effectLst/>
                          <a:latin typeface="Arial" charset="0"/>
                        </a:rPr>
                        <a:t>Unequal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6600FF"/>
                          </a:solidFill>
                          <a:effectLst/>
                          <a:latin typeface="Arial" charset="0"/>
                        </a:rPr>
                        <a:t>Transfer of 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47" name="Text Box 25"/>
          <p:cNvSpPr txBox="1">
            <a:spLocks noChangeArrowheads="1"/>
          </p:cNvSpPr>
          <p:nvPr/>
        </p:nvSpPr>
        <p:spPr bwMode="auto">
          <a:xfrm>
            <a:off x="800100" y="6014936"/>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dirty="0"/>
              <a:t>*</a:t>
            </a:r>
            <a:r>
              <a:rPr lang="en-US" altLang="en-US" sz="2400" b="1" dirty="0"/>
              <a:t> The bigger the difference the more polar </a:t>
            </a:r>
          </a:p>
        </p:txBody>
      </p:sp>
      <p:pic>
        <p:nvPicPr>
          <p:cNvPr id="3" name="Picture 2"/>
          <p:cNvPicPr>
            <a:picLocks noChangeAspect="1"/>
          </p:cNvPicPr>
          <p:nvPr/>
        </p:nvPicPr>
        <p:blipFill>
          <a:blip r:embed="rId2"/>
          <a:stretch>
            <a:fillRect/>
          </a:stretch>
        </p:blipFill>
        <p:spPr>
          <a:xfrm>
            <a:off x="2819400" y="1007387"/>
            <a:ext cx="1076221" cy="918082"/>
          </a:xfrm>
          <a:prstGeom prst="rect">
            <a:avLst/>
          </a:prstGeom>
        </p:spPr>
      </p:pic>
      <p:pic>
        <p:nvPicPr>
          <p:cNvPr id="4" name="Picture 3"/>
          <p:cNvPicPr>
            <a:picLocks noChangeAspect="1"/>
          </p:cNvPicPr>
          <p:nvPr/>
        </p:nvPicPr>
        <p:blipFill>
          <a:blip r:embed="rId3"/>
          <a:stretch>
            <a:fillRect/>
          </a:stretch>
        </p:blipFill>
        <p:spPr>
          <a:xfrm>
            <a:off x="5029200" y="949157"/>
            <a:ext cx="861452" cy="976312"/>
          </a:xfrm>
          <a:prstGeom prst="rect">
            <a:avLst/>
          </a:prstGeom>
        </p:spPr>
      </p:pic>
      <p:pic>
        <p:nvPicPr>
          <p:cNvPr id="5" name="Picture 4"/>
          <p:cNvPicPr>
            <a:picLocks noChangeAspect="1"/>
          </p:cNvPicPr>
          <p:nvPr/>
        </p:nvPicPr>
        <p:blipFill>
          <a:blip r:embed="rId4"/>
          <a:stretch>
            <a:fillRect/>
          </a:stretch>
        </p:blipFill>
        <p:spPr>
          <a:xfrm>
            <a:off x="6840355" y="1133882"/>
            <a:ext cx="1274945" cy="79158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0A04C50-4C98-41B6-9971-F9EB9A88A879}" type="slidenum">
              <a:rPr lang="en-US" altLang="en-US" sz="1400" smtClean="0"/>
              <a:pPr>
                <a:spcBef>
                  <a:spcPct val="0"/>
                </a:spcBef>
                <a:buFontTx/>
                <a:buNone/>
              </a:pPr>
              <a:t>34</a:t>
            </a:fld>
            <a:endParaRPr lang="en-US" altLang="en-US" sz="1400" smtClean="0"/>
          </a:p>
        </p:txBody>
      </p:sp>
      <p:sp>
        <p:nvSpPr>
          <p:cNvPr id="35843" name="Rectangle 2"/>
          <p:cNvSpPr>
            <a:spLocks noGrp="1" noChangeArrowheads="1"/>
          </p:cNvSpPr>
          <p:nvPr>
            <p:ph type="body" idx="1"/>
          </p:nvPr>
        </p:nvSpPr>
        <p:spPr>
          <a:xfrm>
            <a:off x="685800" y="1524000"/>
            <a:ext cx="8458200" cy="5334000"/>
          </a:xfrm>
        </p:spPr>
        <p:txBody>
          <a:bodyPr/>
          <a:lstStyle/>
          <a:p>
            <a:pPr eaLnBrk="1" hangingPunct="1"/>
            <a:r>
              <a:rPr lang="en-US" altLang="en-US" sz="2400" b="1" smtClean="0"/>
              <a:t>As the electronegativity difference between the atoms increases, the degree of sharing decreases.</a:t>
            </a:r>
            <a:br>
              <a:rPr lang="en-US" altLang="en-US" sz="2400" b="1" smtClean="0"/>
            </a:br>
            <a:endParaRPr lang="en-US" altLang="en-US" sz="2400" b="1" smtClean="0"/>
          </a:p>
          <a:p>
            <a:pPr eaLnBrk="1" hangingPunct="1"/>
            <a:r>
              <a:rPr lang="en-US" altLang="en-US" sz="2400" b="1" smtClean="0"/>
              <a:t> </a:t>
            </a:r>
            <a:r>
              <a:rPr lang="en-US" altLang="en-US" sz="2400" b="1" smtClean="0">
                <a:solidFill>
                  <a:srgbClr val="6600CC"/>
                </a:solidFill>
              </a:rPr>
              <a:t>If the difference in electronegativity is 2 or more, the bond is GENERALLY considered more IONIC than covalent.</a:t>
            </a:r>
          </a:p>
          <a:p>
            <a:pPr eaLnBrk="1" hangingPunct="1"/>
            <a:endParaRPr lang="en-US" altLang="en-US" sz="2400" b="1" smtClean="0">
              <a:solidFill>
                <a:srgbClr val="6600CC"/>
              </a:solidFill>
            </a:endParaRPr>
          </a:p>
          <a:p>
            <a:pPr eaLnBrk="1" hangingPunct="1"/>
            <a:r>
              <a:rPr lang="en-US" altLang="en-US" sz="2400" b="1" smtClean="0"/>
              <a:t> </a:t>
            </a:r>
            <a:r>
              <a:rPr lang="en-US" altLang="en-US" sz="2400" b="1" smtClean="0">
                <a:solidFill>
                  <a:srgbClr val="FF0000"/>
                </a:solidFill>
              </a:rPr>
              <a:t>If the electronegativity difference is between 0.1 and 2, the bond is a POLAR COVALENT.</a:t>
            </a:r>
          </a:p>
          <a:p>
            <a:pPr eaLnBrk="1" hangingPunct="1"/>
            <a:endParaRPr lang="en-US" altLang="en-US" sz="2400" b="1" smtClean="0">
              <a:solidFill>
                <a:srgbClr val="FF0000"/>
              </a:solidFill>
            </a:endParaRPr>
          </a:p>
          <a:p>
            <a:pPr eaLnBrk="1" hangingPunct="1"/>
            <a:r>
              <a:rPr lang="en-US" altLang="en-US" sz="2400" b="1" smtClean="0"/>
              <a:t> </a:t>
            </a:r>
            <a:r>
              <a:rPr lang="en-US" altLang="en-US" sz="2400" b="1" smtClean="0">
                <a:solidFill>
                  <a:schemeClr val="folHlink"/>
                </a:solidFill>
              </a:rPr>
              <a:t>If the electronegativity difference is ZERO, the bond is considered to be a NONPOLAR COVALENT.</a:t>
            </a:r>
          </a:p>
        </p:txBody>
      </p:sp>
      <p:sp>
        <p:nvSpPr>
          <p:cNvPr id="35844" name="Rectangle 3"/>
          <p:cNvSpPr>
            <a:spLocks noGrp="1" noChangeArrowheads="1"/>
          </p:cNvSpPr>
          <p:nvPr>
            <p:ph type="title"/>
          </p:nvPr>
        </p:nvSpPr>
        <p:spPr/>
        <p:txBody>
          <a:bodyPr/>
          <a:lstStyle/>
          <a:p>
            <a:pPr eaLnBrk="1" hangingPunct="1"/>
            <a:r>
              <a:rPr lang="en-US" altLang="en-US" sz="4000" smtClean="0"/>
              <a:t>Determining Types of Bonds using Electronegativity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CEA4AB2-D8E3-4C35-8B6F-84E97C472F1E}" type="slidenum">
              <a:rPr lang="en-US" altLang="en-US" sz="1400" smtClean="0"/>
              <a:pPr>
                <a:spcBef>
                  <a:spcPct val="0"/>
                </a:spcBef>
                <a:buFontTx/>
                <a:buNone/>
              </a:pPr>
              <a:t>35</a:t>
            </a:fld>
            <a:endParaRPr lang="en-US" altLang="en-US" sz="1400" smtClean="0"/>
          </a:p>
        </p:txBody>
      </p:sp>
      <p:sp>
        <p:nvSpPr>
          <p:cNvPr id="36867" name="Rectangle 2"/>
          <p:cNvSpPr>
            <a:spLocks noGrp="1" noChangeArrowheads="1"/>
          </p:cNvSpPr>
          <p:nvPr>
            <p:ph type="title"/>
          </p:nvPr>
        </p:nvSpPr>
        <p:spPr/>
        <p:txBody>
          <a:bodyPr/>
          <a:lstStyle/>
          <a:p>
            <a:pPr eaLnBrk="1" hangingPunct="1"/>
            <a:r>
              <a:rPr lang="en-US" altLang="en-US" smtClean="0"/>
              <a:t>8.3 Bond Polarity </a:t>
            </a:r>
          </a:p>
        </p:txBody>
      </p:sp>
      <p:sp>
        <p:nvSpPr>
          <p:cNvPr id="36868" name="Rectangle 4"/>
          <p:cNvSpPr>
            <a:spLocks noChangeArrowheads="1"/>
          </p:cNvSpPr>
          <p:nvPr/>
        </p:nvSpPr>
        <p:spPr bwMode="auto">
          <a:xfrm>
            <a:off x="304800" y="1219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FontTx/>
              <a:buNone/>
            </a:pPr>
            <a:r>
              <a:rPr lang="en-US" altLang="en-US"/>
              <a:t>Recall:</a:t>
            </a:r>
          </a:p>
          <a:p>
            <a:pPr eaLnBrk="1" hangingPunct="1">
              <a:lnSpc>
                <a:spcPct val="90000"/>
              </a:lnSpc>
            </a:pPr>
            <a:r>
              <a:rPr lang="en-US" altLang="en-US" u="sng"/>
              <a:t>Bond polarity:</a:t>
            </a:r>
            <a:r>
              <a:rPr lang="en-US" altLang="en-US"/>
              <a:t> describes the sharing of e- between atoms </a:t>
            </a:r>
          </a:p>
          <a:p>
            <a:pPr eaLnBrk="1" hangingPunct="1">
              <a:lnSpc>
                <a:spcPct val="90000"/>
              </a:lnSpc>
            </a:pPr>
            <a:endParaRPr lang="en-US" altLang="en-US"/>
          </a:p>
          <a:p>
            <a:pPr eaLnBrk="1" hangingPunct="1">
              <a:lnSpc>
                <a:spcPct val="90000"/>
              </a:lnSpc>
            </a:pPr>
            <a:r>
              <a:rPr lang="en-US" altLang="en-US" u="sng">
                <a:solidFill>
                  <a:schemeClr val="folHlink"/>
                </a:solidFill>
              </a:rPr>
              <a:t>Non-polar covalent bond</a:t>
            </a:r>
            <a:r>
              <a:rPr lang="en-US" altLang="en-US">
                <a:solidFill>
                  <a:schemeClr val="folHlink"/>
                </a:solidFill>
              </a:rPr>
              <a:t>: e- are shared equally between two atoms. </a:t>
            </a:r>
          </a:p>
          <a:p>
            <a:pPr eaLnBrk="1" hangingPunct="1">
              <a:lnSpc>
                <a:spcPct val="90000"/>
              </a:lnSpc>
            </a:pPr>
            <a:endParaRPr lang="en-US" altLang="en-US">
              <a:solidFill>
                <a:schemeClr val="folHlink"/>
              </a:solidFill>
            </a:endParaRPr>
          </a:p>
          <a:p>
            <a:pPr eaLnBrk="1" hangingPunct="1">
              <a:lnSpc>
                <a:spcPct val="90000"/>
              </a:lnSpc>
            </a:pPr>
            <a:r>
              <a:rPr lang="en-US" altLang="en-US" u="sng">
                <a:solidFill>
                  <a:srgbClr val="FF0000"/>
                </a:solidFill>
              </a:rPr>
              <a:t>Polar:</a:t>
            </a:r>
            <a:r>
              <a:rPr lang="en-US" altLang="en-US">
                <a:solidFill>
                  <a:srgbClr val="FF0000"/>
                </a:solidFill>
              </a:rPr>
              <a:t> one atom exerts a great force of attraction for e- than the other atom. Creating a dipole moment.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F1ECD3-AAE8-4181-84BB-D730E1DD8349}" type="slidenum">
              <a:rPr lang="en-US" altLang="en-US" sz="1400" smtClean="0"/>
              <a:pPr>
                <a:spcBef>
                  <a:spcPct val="0"/>
                </a:spcBef>
                <a:buFontTx/>
                <a:buNone/>
              </a:pPr>
              <a:t>36</a:t>
            </a:fld>
            <a:endParaRPr lang="en-US" altLang="en-US" sz="1400" smtClean="0"/>
          </a:p>
        </p:txBody>
      </p:sp>
      <p:sp>
        <p:nvSpPr>
          <p:cNvPr id="37891" name="Text Box 2"/>
          <p:cNvSpPr txBox="1">
            <a:spLocks noChangeArrowheads="1"/>
          </p:cNvSpPr>
          <p:nvPr/>
        </p:nvSpPr>
        <p:spPr bwMode="auto">
          <a:xfrm>
            <a:off x="533400" y="914400"/>
            <a:ext cx="2971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chemeClr val="folHlink"/>
                </a:solidFill>
              </a:rPr>
              <a:t>Zero difference in electronegativity</a:t>
            </a:r>
          </a:p>
        </p:txBody>
      </p:sp>
      <p:sp>
        <p:nvSpPr>
          <p:cNvPr id="37892" name="Text Box 3"/>
          <p:cNvSpPr txBox="1">
            <a:spLocks noChangeArrowheads="1"/>
          </p:cNvSpPr>
          <p:nvPr/>
        </p:nvSpPr>
        <p:spPr bwMode="auto">
          <a:xfrm>
            <a:off x="6019800" y="6858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37893" name="Line 4"/>
          <p:cNvSpPr>
            <a:spLocks noChangeShapeType="1"/>
          </p:cNvSpPr>
          <p:nvPr/>
        </p:nvSpPr>
        <p:spPr bwMode="auto">
          <a:xfrm>
            <a:off x="6324600" y="1524000"/>
            <a:ext cx="0" cy="68580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4" name="Line 5"/>
          <p:cNvSpPr>
            <a:spLocks noChangeShapeType="1"/>
          </p:cNvSpPr>
          <p:nvPr/>
        </p:nvSpPr>
        <p:spPr bwMode="auto">
          <a:xfrm>
            <a:off x="6096000" y="1905000"/>
            <a:ext cx="2438400"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895" name="Text Box 6"/>
          <p:cNvSpPr txBox="1">
            <a:spLocks noChangeArrowheads="1"/>
          </p:cNvSpPr>
          <p:nvPr/>
        </p:nvSpPr>
        <p:spPr bwMode="auto">
          <a:xfrm>
            <a:off x="6172200" y="0"/>
            <a:ext cx="2438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37896" name="Text Box 7"/>
          <p:cNvSpPr txBox="1">
            <a:spLocks noChangeArrowheads="1"/>
          </p:cNvSpPr>
          <p:nvPr/>
        </p:nvSpPr>
        <p:spPr bwMode="auto">
          <a:xfrm>
            <a:off x="5943600" y="533400"/>
            <a:ext cx="2819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rgbClr val="FF0000"/>
                </a:solidFill>
              </a:rPr>
              <a:t>Difference is between 0.1 and 2</a:t>
            </a:r>
          </a:p>
        </p:txBody>
      </p:sp>
      <p:sp>
        <p:nvSpPr>
          <p:cNvPr id="37897" name="Text Box 8"/>
          <p:cNvSpPr txBox="1">
            <a:spLocks noChangeArrowheads="1"/>
          </p:cNvSpPr>
          <p:nvPr/>
        </p:nvSpPr>
        <p:spPr bwMode="auto">
          <a:xfrm>
            <a:off x="3200400" y="5410200"/>
            <a:ext cx="304800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b="1">
                <a:solidFill>
                  <a:srgbClr val="6600CC"/>
                </a:solidFill>
              </a:rPr>
              <a:t>difference in electronegativity is 2 or more</a:t>
            </a:r>
          </a:p>
        </p:txBody>
      </p:sp>
      <p:pic>
        <p:nvPicPr>
          <p:cNvPr id="37898" name="Picture 9" descr="lewis_dot_13"/>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609600" y="2362200"/>
            <a:ext cx="7924800" cy="303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lstStyle/>
          <a:p>
            <a:pPr eaLnBrk="1" hangingPunct="1">
              <a:buFontTx/>
              <a:buNone/>
            </a:pPr>
            <a:r>
              <a:rPr lang="en-US" altLang="en-US" smtClean="0">
                <a:latin typeface="Calibri" panose="020F0502020204030204" pitchFamily="34" charset="0"/>
                <a:cs typeface="Calibri" panose="020F0502020204030204" pitchFamily="34" charset="0"/>
              </a:rPr>
              <a:t>	</a:t>
            </a:r>
            <a:r>
              <a:rPr lang="en-US" altLang="en-US" sz="2800" smtClean="0">
                <a:latin typeface="Calibri" panose="020F0502020204030204" pitchFamily="34" charset="0"/>
                <a:cs typeface="Calibri" panose="020F0502020204030204" pitchFamily="34" charset="0"/>
              </a:rPr>
              <a:t>Arrange the following bonds from </a:t>
            </a:r>
            <a:r>
              <a:rPr lang="en-US" altLang="en-US" sz="2800" smtClean="0">
                <a:solidFill>
                  <a:srgbClr val="0000FF"/>
                </a:solidFill>
                <a:latin typeface="Calibri" panose="020F0502020204030204" pitchFamily="34" charset="0"/>
                <a:cs typeface="Calibri" panose="020F0502020204030204" pitchFamily="34" charset="0"/>
              </a:rPr>
              <a:t>most to least polar</a:t>
            </a:r>
            <a:r>
              <a:rPr lang="en-US" altLang="en-US" sz="2800" smtClean="0">
                <a:latin typeface="Calibri" panose="020F0502020204030204" pitchFamily="34" charset="0"/>
                <a:cs typeface="Calibri" panose="020F0502020204030204" pitchFamily="34" charset="0"/>
              </a:rPr>
              <a:t>: </a:t>
            </a:r>
          </a:p>
          <a:p>
            <a:pPr eaLnBrk="1" hangingPunct="1">
              <a:buFontTx/>
              <a:buNone/>
            </a:pPr>
            <a:endParaRPr lang="en-US" altLang="en-US" sz="2800" smtClean="0">
              <a:latin typeface="Calibri" panose="020F0502020204030204" pitchFamily="34" charset="0"/>
              <a:cs typeface="Calibri" panose="020F0502020204030204" pitchFamily="34" charset="0"/>
            </a:endParaRPr>
          </a:p>
          <a:p>
            <a:pPr eaLnBrk="1" hangingPunct="1">
              <a:buFontTx/>
              <a:buNone/>
            </a:pPr>
            <a:r>
              <a:rPr lang="en-US" altLang="en-US" sz="2800" smtClean="0">
                <a:latin typeface="Calibri" panose="020F0502020204030204" pitchFamily="34" charset="0"/>
                <a:cs typeface="Calibri" panose="020F0502020204030204" pitchFamily="34" charset="0"/>
              </a:rPr>
              <a:t>	a) 	N–F		O–F		C–F</a:t>
            </a:r>
          </a:p>
          <a:p>
            <a:pPr eaLnBrk="1" hangingPunct="1">
              <a:buFontTx/>
              <a:buNone/>
            </a:pPr>
            <a:r>
              <a:rPr lang="fr-FR" altLang="en-US" sz="2800" smtClean="0">
                <a:latin typeface="Calibri" panose="020F0502020204030204" pitchFamily="34" charset="0"/>
                <a:cs typeface="Calibri" panose="020F0502020204030204" pitchFamily="34" charset="0"/>
              </a:rPr>
              <a:t>	b)	C</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F		N</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Si</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F</a:t>
            </a:r>
            <a:endParaRPr lang="en-US" altLang="en-US" sz="2800" smtClean="0">
              <a:latin typeface="Calibri" panose="020F0502020204030204" pitchFamily="34" charset="0"/>
              <a:cs typeface="Calibri" panose="020F0502020204030204" pitchFamily="34" charset="0"/>
            </a:endParaRPr>
          </a:p>
          <a:p>
            <a:pPr eaLnBrk="1" hangingPunct="1">
              <a:buFontTx/>
              <a:buNone/>
            </a:pPr>
            <a:r>
              <a:rPr lang="en-US" altLang="en-US" sz="2800" smtClean="0">
                <a:latin typeface="Calibri" panose="020F0502020204030204" pitchFamily="34" charset="0"/>
                <a:cs typeface="Calibri" panose="020F0502020204030204" pitchFamily="34" charset="0"/>
              </a:rPr>
              <a:t>	c)	Cl–Cl		B–Cl		S–Cl</a:t>
            </a:r>
          </a:p>
          <a:p>
            <a:pPr eaLnBrk="1" hangingPunct="1">
              <a:buFontTx/>
              <a:buNone/>
            </a:pPr>
            <a:r>
              <a:rPr lang="en-US" altLang="en-US" sz="2800" smtClean="0">
                <a:latin typeface="Calibri" panose="020F0502020204030204" pitchFamily="34" charset="0"/>
                <a:cs typeface="Calibri" panose="020F0502020204030204" pitchFamily="34" charset="0"/>
              </a:rPr>
              <a:t>	</a:t>
            </a:r>
            <a:r>
              <a:rPr lang="en-US" altLang="en-US" sz="2800" smtClean="0">
                <a:solidFill>
                  <a:srgbClr val="009900"/>
                </a:solidFill>
                <a:latin typeface="Calibri" panose="020F0502020204030204" pitchFamily="34" charset="0"/>
                <a:cs typeface="Calibri" panose="020F0502020204030204" pitchFamily="34" charset="0"/>
              </a:rPr>
              <a:t>a)	 C–F, 		N–F, 		O–F</a:t>
            </a:r>
          </a:p>
          <a:p>
            <a:pPr eaLnBrk="1" hangingPunct="1">
              <a:buFontTx/>
              <a:buNone/>
            </a:pPr>
            <a:r>
              <a:rPr lang="en-US" altLang="en-US" sz="2800" smtClean="0">
                <a:solidFill>
                  <a:srgbClr val="009900"/>
                </a:solidFill>
                <a:latin typeface="Calibri" panose="020F0502020204030204" pitchFamily="34" charset="0"/>
                <a:cs typeface="Calibri" panose="020F0502020204030204" pitchFamily="34" charset="0"/>
              </a:rPr>
              <a:t>	b)	 Si–F, 		C–F, 		N–O</a:t>
            </a:r>
          </a:p>
          <a:p>
            <a:pPr eaLnBrk="1" hangingPunct="1">
              <a:buFontTx/>
              <a:buNone/>
            </a:pPr>
            <a:r>
              <a:rPr lang="en-US" altLang="en-US" sz="2800" smtClean="0">
                <a:solidFill>
                  <a:srgbClr val="009900"/>
                </a:solidFill>
                <a:latin typeface="Calibri" panose="020F0502020204030204" pitchFamily="34" charset="0"/>
                <a:cs typeface="Calibri" panose="020F0502020204030204" pitchFamily="34" charset="0"/>
              </a:rPr>
              <a:t>	c)	 B–Cl, 		S–Cl, 	           Cl–Cl</a:t>
            </a:r>
          </a:p>
        </p:txBody>
      </p:sp>
      <p:sp>
        <p:nvSpPr>
          <p:cNvPr id="38915"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38916"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DF0174-1B07-4BA2-B6E1-C69302AEC6CE}"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37</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7" name="TextBox 6"/>
          <p:cNvSpPr txBox="1"/>
          <p:nvPr/>
        </p:nvSpPr>
        <p:spPr>
          <a:xfrm>
            <a:off x="76200" y="646112"/>
            <a:ext cx="3576637" cy="461963"/>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dirty="0" smtClean="0">
                <a:solidFill>
                  <a:srgbClr val="681166"/>
                </a:solidFill>
                <a:effectLst>
                  <a:outerShdw blurRad="38100" dist="38100" dir="2700000" algn="tl">
                    <a:srgbClr val="000000"/>
                  </a:outerShdw>
                </a:effectLst>
              </a:rPr>
              <a:t>EXERCISE!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7043">
                                            <p:txEl>
                                              <p:pRg st="5" end="5"/>
                                            </p:txEl>
                                          </p:spTgt>
                                        </p:tgtEl>
                                        <p:attrNameLst>
                                          <p:attrName>style.visibility</p:attrName>
                                        </p:attrNameLst>
                                      </p:cBhvr>
                                      <p:to>
                                        <p:strVal val="visible"/>
                                      </p:to>
                                    </p:set>
                                    <p:animEffect transition="in" filter="wipe(left)">
                                      <p:cBhvr>
                                        <p:cTn id="7" dur="2000"/>
                                        <p:tgtEl>
                                          <p:spTgt spid="87043">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7043">
                                            <p:txEl>
                                              <p:pRg st="6" end="6"/>
                                            </p:txEl>
                                          </p:spTgt>
                                        </p:tgtEl>
                                        <p:attrNameLst>
                                          <p:attrName>style.visibility</p:attrName>
                                        </p:attrNameLst>
                                      </p:cBhvr>
                                      <p:to>
                                        <p:strVal val="visible"/>
                                      </p:to>
                                    </p:set>
                                    <p:animEffect transition="in" filter="wipe(left)">
                                      <p:cBhvr>
                                        <p:cTn id="12" dur="2000"/>
                                        <p:tgtEl>
                                          <p:spTgt spid="87043">
                                            <p:txEl>
                                              <p:pRg st="6" end="6"/>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7043">
                                            <p:txEl>
                                              <p:pRg st="7" end="7"/>
                                            </p:txEl>
                                          </p:spTgt>
                                        </p:tgtEl>
                                        <p:attrNameLst>
                                          <p:attrName>style.visibility</p:attrName>
                                        </p:attrNameLst>
                                      </p:cBhvr>
                                      <p:to>
                                        <p:strVal val="visible"/>
                                      </p:to>
                                    </p:set>
                                    <p:animEffect transition="in" filter="wipe(left)">
                                      <p:cBhvr>
                                        <p:cTn id="17" dur="2000"/>
                                        <p:tgtEl>
                                          <p:spTgt spid="870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14300" y="2133600"/>
            <a:ext cx="8343900" cy="4572000"/>
          </a:xfrm>
        </p:spPr>
        <p:txBody>
          <a:bodyPr/>
          <a:lstStyle/>
          <a:p>
            <a:pPr marL="744538" indent="1588" eaLnBrk="1" hangingPunct="1">
              <a:buFontTx/>
              <a:buNone/>
            </a:pPr>
            <a:r>
              <a:rPr lang="en-US" altLang="en-US" sz="2800" smtClean="0">
                <a:latin typeface="Calibri" panose="020F0502020204030204" pitchFamily="34" charset="0"/>
                <a:cs typeface="Calibri" panose="020F0502020204030204" pitchFamily="34" charset="0"/>
              </a:rPr>
              <a:t>Which of the following bonds would be the </a:t>
            </a:r>
            <a:r>
              <a:rPr lang="en-US" altLang="en-US" sz="2800" smtClean="0">
                <a:solidFill>
                  <a:srgbClr val="0000FF"/>
                </a:solidFill>
                <a:latin typeface="Calibri" panose="020F0502020204030204" pitchFamily="34" charset="0"/>
                <a:cs typeface="Calibri" panose="020F0502020204030204" pitchFamily="34" charset="0"/>
              </a:rPr>
              <a:t>least polar</a:t>
            </a:r>
            <a:r>
              <a:rPr lang="en-US" altLang="en-US" sz="2800" smtClean="0">
                <a:latin typeface="Calibri" panose="020F0502020204030204" pitchFamily="34" charset="0"/>
                <a:cs typeface="Calibri" panose="020F0502020204030204" pitchFamily="34" charset="0"/>
              </a:rPr>
              <a:t> </a:t>
            </a:r>
            <a:r>
              <a:rPr lang="en-US" altLang="en-US" sz="2800" smtClean="0">
                <a:solidFill>
                  <a:srgbClr val="0000FF"/>
                </a:solidFill>
                <a:latin typeface="Calibri" panose="020F0502020204030204" pitchFamily="34" charset="0"/>
                <a:cs typeface="Calibri" panose="020F0502020204030204" pitchFamily="34" charset="0"/>
              </a:rPr>
              <a:t>yet still be</a:t>
            </a:r>
            <a:r>
              <a:rPr lang="en-US" altLang="en-US" sz="2800" smtClean="0">
                <a:latin typeface="Calibri" panose="020F0502020204030204" pitchFamily="34" charset="0"/>
                <a:cs typeface="Calibri" panose="020F0502020204030204" pitchFamily="34" charset="0"/>
              </a:rPr>
              <a:t> considered polar covalent?</a:t>
            </a:r>
            <a:br>
              <a:rPr lang="en-US" altLang="en-US" sz="2800" smtClean="0">
                <a:latin typeface="Calibri" panose="020F0502020204030204" pitchFamily="34" charset="0"/>
                <a:cs typeface="Calibri" panose="020F0502020204030204" pitchFamily="34" charset="0"/>
              </a:rPr>
            </a:br>
            <a:endParaRPr lang="en-US" altLang="en-US" sz="2800" smtClean="0">
              <a:latin typeface="Calibri" panose="020F0502020204030204" pitchFamily="34" charset="0"/>
              <a:cs typeface="Calibri" panose="020F0502020204030204" pitchFamily="34" charset="0"/>
            </a:endParaRPr>
          </a:p>
          <a:p>
            <a:pPr marL="744538" indent="1588" algn="ctr" eaLnBrk="1" hangingPunct="1">
              <a:buFontTx/>
              <a:buNone/>
            </a:pPr>
            <a:r>
              <a:rPr lang="fr-FR" altLang="en-US" sz="2800" smtClean="0">
                <a:latin typeface="Calibri" panose="020F0502020204030204" pitchFamily="34" charset="0"/>
                <a:cs typeface="Calibri" panose="020F0502020204030204" pitchFamily="34" charset="0"/>
              </a:rPr>
              <a:t>Mg</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C</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O</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Si</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N</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a:t>
            </a:r>
            <a:endParaRPr lang="en-US" altLang="en-US" sz="2800" smtClean="0">
              <a:latin typeface="Calibri" panose="020F0502020204030204" pitchFamily="34" charset="0"/>
              <a:cs typeface="Calibri" panose="020F0502020204030204" pitchFamily="34" charset="0"/>
            </a:endParaRPr>
          </a:p>
        </p:txBody>
      </p:sp>
      <p:sp>
        <p:nvSpPr>
          <p:cNvPr id="40963"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40964"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6B394F-5126-4E35-A708-939CDA413CC9}"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38</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89093" name="Rectangle 5"/>
          <p:cNvSpPr>
            <a:spLocks noChangeArrowheads="1"/>
          </p:cNvSpPr>
          <p:nvPr/>
        </p:nvSpPr>
        <p:spPr bwMode="auto">
          <a:xfrm>
            <a:off x="6116638" y="3536950"/>
            <a:ext cx="838200" cy="4572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7" name="TextBox 6"/>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wipe(left)">
                                      <p:cBhvr>
                                        <p:cTn id="7"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114300" y="2133600"/>
            <a:ext cx="8267700" cy="4572000"/>
          </a:xfrm>
        </p:spPr>
        <p:txBody>
          <a:bodyPr/>
          <a:lstStyle/>
          <a:p>
            <a:pPr marL="744538" indent="1588" eaLnBrk="1" hangingPunct="1">
              <a:buFontTx/>
              <a:buNone/>
            </a:pPr>
            <a:r>
              <a:rPr lang="en-US" altLang="en-US" sz="2800" smtClean="0">
                <a:latin typeface="Calibri" panose="020F0502020204030204" pitchFamily="34" charset="0"/>
                <a:cs typeface="Calibri" panose="020F0502020204030204" pitchFamily="34" charset="0"/>
              </a:rPr>
              <a:t>Which of the following bonds would be the </a:t>
            </a:r>
            <a:r>
              <a:rPr lang="en-US" altLang="en-US" sz="2800" smtClean="0">
                <a:solidFill>
                  <a:srgbClr val="0000FF"/>
                </a:solidFill>
                <a:latin typeface="Calibri" panose="020F0502020204030204" pitchFamily="34" charset="0"/>
                <a:cs typeface="Calibri" panose="020F0502020204030204" pitchFamily="34" charset="0"/>
              </a:rPr>
              <a:t>most polar without</a:t>
            </a:r>
            <a:r>
              <a:rPr lang="en-US" altLang="en-US" sz="2800" smtClean="0">
                <a:latin typeface="Calibri" panose="020F0502020204030204" pitchFamily="34" charset="0"/>
                <a:cs typeface="Calibri" panose="020F0502020204030204" pitchFamily="34" charset="0"/>
              </a:rPr>
              <a:t> being considered ionic?</a:t>
            </a:r>
            <a:br>
              <a:rPr lang="en-US" altLang="en-US" sz="2800" smtClean="0">
                <a:latin typeface="Calibri" panose="020F0502020204030204" pitchFamily="34" charset="0"/>
                <a:cs typeface="Calibri" panose="020F0502020204030204" pitchFamily="34" charset="0"/>
              </a:rPr>
            </a:br>
            <a:endParaRPr lang="en-US" altLang="en-US" sz="2800" smtClean="0">
              <a:latin typeface="Calibri" panose="020F0502020204030204" pitchFamily="34" charset="0"/>
              <a:cs typeface="Calibri" panose="020F0502020204030204" pitchFamily="34" charset="0"/>
            </a:endParaRPr>
          </a:p>
          <a:p>
            <a:pPr marL="744538" indent="1588" algn="ctr" eaLnBrk="1" hangingPunct="1">
              <a:buFontTx/>
              <a:buNone/>
            </a:pPr>
            <a:r>
              <a:rPr lang="fr-FR" altLang="en-US" sz="2800" smtClean="0">
                <a:latin typeface="Calibri" panose="020F0502020204030204" pitchFamily="34" charset="0"/>
                <a:cs typeface="Calibri" panose="020F0502020204030204" pitchFamily="34" charset="0"/>
              </a:rPr>
              <a:t>Mg</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C</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O</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Si</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   N</a:t>
            </a:r>
            <a:r>
              <a:rPr lang="en-US" altLang="en-US" sz="2800" smtClean="0">
                <a:latin typeface="Calibri" panose="020F0502020204030204" pitchFamily="34" charset="0"/>
                <a:cs typeface="Calibri" panose="020F0502020204030204" pitchFamily="34" charset="0"/>
              </a:rPr>
              <a:t>–</a:t>
            </a:r>
            <a:r>
              <a:rPr lang="fr-FR" altLang="en-US" sz="2800" smtClean="0">
                <a:latin typeface="Calibri" panose="020F0502020204030204" pitchFamily="34" charset="0"/>
                <a:cs typeface="Calibri" panose="020F0502020204030204" pitchFamily="34" charset="0"/>
              </a:rPr>
              <a:t>O</a:t>
            </a:r>
            <a:endParaRPr lang="en-US" altLang="en-US" sz="2800" smtClean="0">
              <a:latin typeface="Calibri" panose="020F0502020204030204" pitchFamily="34" charset="0"/>
              <a:cs typeface="Calibri" panose="020F0502020204030204" pitchFamily="34" charset="0"/>
            </a:endParaRPr>
          </a:p>
        </p:txBody>
      </p:sp>
      <p:sp>
        <p:nvSpPr>
          <p:cNvPr id="43011"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43012"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EC9E026-15D1-46B3-9073-761F68E8B11A}"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39</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91141" name="Rectangle 5"/>
          <p:cNvSpPr>
            <a:spLocks noChangeArrowheads="1"/>
          </p:cNvSpPr>
          <p:nvPr/>
        </p:nvSpPr>
        <p:spPr bwMode="auto">
          <a:xfrm>
            <a:off x="5189538" y="3530600"/>
            <a:ext cx="823912" cy="482600"/>
          </a:xfrm>
          <a:prstGeom prst="rect">
            <a:avLst/>
          </a:prstGeom>
          <a:noFill/>
          <a:ln w="38100">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sp>
        <p:nvSpPr>
          <p:cNvPr id="8" name="TextBox 7"/>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rPr>
              <a:t>CONCEPT CHECK!</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wipe(left)">
                                      <p:cBhvr>
                                        <p:cTn id="7" dur="5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7D485F-7CEE-4F7A-89B9-B9ED63BECC4F}" type="slidenum">
              <a:rPr lang="en-US" altLang="en-US" sz="1400" smtClean="0"/>
              <a:pPr>
                <a:spcBef>
                  <a:spcPct val="0"/>
                </a:spcBef>
                <a:buFontTx/>
                <a:buNone/>
              </a:pPr>
              <a:t>4</a:t>
            </a:fld>
            <a:endParaRPr lang="en-US" altLang="en-US" sz="1400" smtClean="0"/>
          </a:p>
        </p:txBody>
      </p:sp>
      <p:pic>
        <p:nvPicPr>
          <p:cNvPr id="7171" name="Picture 4" descr="fig08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8392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8"/>
          <p:cNvSpPr>
            <a:spLocks noGrp="1" noChangeArrowheads="1"/>
          </p:cNvSpPr>
          <p:nvPr>
            <p:ph type="title"/>
          </p:nvPr>
        </p:nvSpPr>
        <p:spPr/>
        <p:txBody>
          <a:bodyPr/>
          <a:lstStyle/>
          <a:p>
            <a:pPr eaLnBrk="1" hangingPunct="1"/>
            <a:r>
              <a:rPr lang="en-US" altLang="en-US" sz="2000" dirty="0" smtClean="0"/>
              <a:t>As the individual H atoms approach each other their energy level decreases and they become more </a:t>
            </a:r>
            <a:r>
              <a:rPr lang="en-US" altLang="en-US" sz="2000" dirty="0" smtClean="0"/>
              <a:t>stable (nonpolar covalent) </a:t>
            </a:r>
            <a:endParaRPr lang="en-US" altLang="en-US" sz="2000" dirty="0" smtClean="0"/>
          </a:p>
        </p:txBody>
      </p:sp>
      <p:sp>
        <p:nvSpPr>
          <p:cNvPr id="2" name="Rectangle 1"/>
          <p:cNvSpPr/>
          <p:nvPr/>
        </p:nvSpPr>
        <p:spPr>
          <a:xfrm>
            <a:off x="304800" y="5837019"/>
            <a:ext cx="7848600" cy="369332"/>
          </a:xfrm>
          <a:prstGeom prst="rect">
            <a:avLst/>
          </a:prstGeom>
        </p:spPr>
        <p:txBody>
          <a:bodyPr wrap="square">
            <a:spAutoFit/>
          </a:bodyPr>
          <a:lstStyle/>
          <a:p>
            <a:r>
              <a:rPr lang="en-US" dirty="0">
                <a:hlinkClick r:id="rId3"/>
              </a:rPr>
              <a:t>http://www.youtube.com/watch?v=Mo4Vfqt5v2A&amp;feature=player_embedded</a:t>
            </a:r>
            <a:endParaRPr lang="en-US" dirty="0"/>
          </a:p>
        </p:txBody>
      </p:sp>
      <p:cxnSp>
        <p:nvCxnSpPr>
          <p:cNvPr id="4" name="Straight Arrow Connector 3"/>
          <p:cNvCxnSpPr/>
          <p:nvPr/>
        </p:nvCxnSpPr>
        <p:spPr>
          <a:xfrm>
            <a:off x="4572000" y="3048000"/>
            <a:ext cx="0" cy="1219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733800" y="3048000"/>
            <a:ext cx="838200"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2400" y="2667000"/>
            <a:ext cx="1295400" cy="253916"/>
          </a:xfrm>
          <a:prstGeom prst="rect">
            <a:avLst/>
          </a:prstGeom>
          <a:noFill/>
        </p:spPr>
        <p:txBody>
          <a:bodyPr wrap="square" rtlCol="0">
            <a:spAutoFit/>
          </a:bodyPr>
          <a:lstStyle/>
          <a:p>
            <a:r>
              <a:rPr lang="en-US" sz="1050" b="1" dirty="0" smtClean="0">
                <a:solidFill>
                  <a:srgbClr val="00B050"/>
                </a:solidFill>
              </a:rPr>
              <a:t>Bond length </a:t>
            </a:r>
            <a:endParaRPr lang="en-US" sz="1050" b="1" dirty="0">
              <a:solidFill>
                <a:srgbClr val="00B050"/>
              </a:solidFill>
            </a:endParaRPr>
          </a:p>
        </p:txBody>
      </p:sp>
      <p:sp>
        <p:nvSpPr>
          <p:cNvPr id="10" name="TextBox 9"/>
          <p:cNvSpPr txBox="1"/>
          <p:nvPr/>
        </p:nvSpPr>
        <p:spPr>
          <a:xfrm>
            <a:off x="4606751" y="3009126"/>
            <a:ext cx="346249" cy="953274"/>
          </a:xfrm>
          <a:prstGeom prst="rect">
            <a:avLst/>
          </a:prstGeom>
          <a:noFill/>
        </p:spPr>
        <p:txBody>
          <a:bodyPr vert="vert" wrap="square" rtlCol="0">
            <a:spAutoFit/>
          </a:bodyPr>
          <a:lstStyle/>
          <a:p>
            <a:r>
              <a:rPr lang="en-US" sz="1050" b="1" dirty="0" smtClean="0">
                <a:solidFill>
                  <a:srgbClr val="00B050"/>
                </a:solidFill>
              </a:rPr>
              <a:t>Bond Energy </a:t>
            </a:r>
            <a:endParaRPr lang="en-US" sz="1050" b="1" dirty="0">
              <a:solidFill>
                <a:srgbClr val="00B05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028702-4C6F-4EE3-A08F-F7E225F4B402}" type="slidenum">
              <a:rPr lang="en-US" altLang="en-US" sz="1400" smtClean="0"/>
              <a:pPr>
                <a:spcBef>
                  <a:spcPct val="0"/>
                </a:spcBef>
                <a:buFontTx/>
                <a:buNone/>
              </a:pPr>
              <a:t>40</a:t>
            </a:fld>
            <a:endParaRPr lang="en-US" altLang="en-US" sz="1400" smtClean="0"/>
          </a:p>
        </p:txBody>
      </p:sp>
      <p:sp>
        <p:nvSpPr>
          <p:cNvPr id="45059" name="Rectangle 2"/>
          <p:cNvSpPr>
            <a:spLocks noGrp="1" noChangeArrowheads="1"/>
          </p:cNvSpPr>
          <p:nvPr>
            <p:ph type="title"/>
          </p:nvPr>
        </p:nvSpPr>
        <p:spPr/>
        <p:txBody>
          <a:bodyPr/>
          <a:lstStyle/>
          <a:p>
            <a:pPr eaLnBrk="1" hangingPunct="1"/>
            <a:r>
              <a:rPr lang="en-US" altLang="en-US" smtClean="0"/>
              <a:t>Homework</a:t>
            </a:r>
          </a:p>
        </p:txBody>
      </p:sp>
      <p:sp>
        <p:nvSpPr>
          <p:cNvPr id="45060" name="Rectangle 3"/>
          <p:cNvSpPr>
            <a:spLocks noGrp="1" noChangeArrowheads="1"/>
          </p:cNvSpPr>
          <p:nvPr>
            <p:ph type="body" idx="1"/>
          </p:nvPr>
        </p:nvSpPr>
        <p:spPr/>
        <p:txBody>
          <a:bodyPr/>
          <a:lstStyle/>
          <a:p>
            <a:pPr eaLnBrk="1" hangingPunct="1"/>
            <a:r>
              <a:rPr lang="en-US" altLang="en-US" smtClean="0"/>
              <a:t>PG  405 -406</a:t>
            </a:r>
          </a:p>
          <a:p>
            <a:pPr eaLnBrk="1" hangingPunct="1"/>
            <a:endParaRPr lang="en-US" altLang="en-US" smtClean="0"/>
          </a:p>
          <a:p>
            <a:pPr eaLnBrk="1" hangingPunct="1"/>
            <a:r>
              <a:rPr lang="en-US" altLang="en-US" smtClean="0"/>
              <a:t>#’s 13, 20, 22, 25, 26</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D411050-A0D7-4742-B1A0-E090B0297ABD}" type="slidenum">
              <a:rPr lang="en-US" altLang="en-US" sz="1400" smtClean="0"/>
              <a:pPr>
                <a:spcBef>
                  <a:spcPct val="0"/>
                </a:spcBef>
                <a:buFontTx/>
                <a:buNone/>
              </a:pPr>
              <a:t>41</a:t>
            </a:fld>
            <a:endParaRPr lang="en-US" altLang="en-US" sz="1400" smtClean="0"/>
          </a:p>
        </p:txBody>
      </p:sp>
      <p:sp>
        <p:nvSpPr>
          <p:cNvPr id="46083" name="Rectangle 2"/>
          <p:cNvSpPr>
            <a:spLocks noGrp="1" noChangeArrowheads="1"/>
          </p:cNvSpPr>
          <p:nvPr>
            <p:ph type="title"/>
          </p:nvPr>
        </p:nvSpPr>
        <p:spPr/>
        <p:txBody>
          <a:bodyPr/>
          <a:lstStyle/>
          <a:p>
            <a:pPr eaLnBrk="1" hangingPunct="1"/>
            <a:r>
              <a:rPr lang="en-US" altLang="en-US" smtClean="0"/>
              <a:t>Dipole Moments </a:t>
            </a:r>
          </a:p>
        </p:txBody>
      </p:sp>
      <p:sp>
        <p:nvSpPr>
          <p:cNvPr id="46084" name="Rectangle 3"/>
          <p:cNvSpPr>
            <a:spLocks noGrp="1" noChangeArrowheads="1"/>
          </p:cNvSpPr>
          <p:nvPr>
            <p:ph type="body" sz="half" idx="1"/>
          </p:nvPr>
        </p:nvSpPr>
        <p:spPr/>
        <p:txBody>
          <a:bodyPr/>
          <a:lstStyle/>
          <a:p>
            <a:pPr eaLnBrk="1" hangingPunct="1"/>
            <a:r>
              <a:rPr lang="en-US" altLang="en-US" sz="2800" smtClean="0">
                <a:solidFill>
                  <a:srgbClr val="FF0000"/>
                </a:solidFill>
              </a:rPr>
              <a:t>Polar</a:t>
            </a:r>
            <a:r>
              <a:rPr lang="en-US" altLang="en-US" sz="2800" smtClean="0"/>
              <a:t> molecules have slight + and – charges at each end of the molecule. This is what allows them to easily attract ions and have strong intermolecular forces.</a:t>
            </a:r>
          </a:p>
          <a:p>
            <a:pPr eaLnBrk="1" hangingPunct="1"/>
            <a:endParaRPr lang="en-US" altLang="en-US" sz="2800" smtClean="0"/>
          </a:p>
          <a:p>
            <a:pPr eaLnBrk="1" hangingPunct="1"/>
            <a:endParaRPr lang="en-US" altLang="en-US" sz="2800" smtClean="0"/>
          </a:p>
          <a:p>
            <a:pPr eaLnBrk="1" hangingPunct="1"/>
            <a:endParaRPr lang="en-US" altLang="en-US" sz="2800" smtClean="0"/>
          </a:p>
          <a:p>
            <a:pPr eaLnBrk="1" hangingPunct="1"/>
            <a:endParaRPr lang="en-US" altLang="en-US" sz="2800" smtClean="0"/>
          </a:p>
        </p:txBody>
      </p:sp>
      <p:pic>
        <p:nvPicPr>
          <p:cNvPr id="46085" name="Picture 4" descr="hcl-d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429000"/>
            <a:ext cx="2895600"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Line 5"/>
          <p:cNvSpPr>
            <a:spLocks noChangeShapeType="1"/>
          </p:cNvSpPr>
          <p:nvPr/>
        </p:nvSpPr>
        <p:spPr bwMode="auto">
          <a:xfrm flipV="1">
            <a:off x="1752600" y="4114800"/>
            <a:ext cx="1752600" cy="2286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Text Box 6"/>
          <p:cNvSpPr txBox="1">
            <a:spLocks noChangeArrowheads="1"/>
          </p:cNvSpPr>
          <p:nvPr/>
        </p:nvSpPr>
        <p:spPr bwMode="auto">
          <a:xfrm>
            <a:off x="457200" y="3657600"/>
            <a:ext cx="1295400"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900" b="1">
                <a:solidFill>
                  <a:srgbClr val="FF0000"/>
                </a:solidFill>
              </a:rPr>
              <a:t>Think of the cross as a plus sign. </a:t>
            </a:r>
          </a:p>
        </p:txBody>
      </p:sp>
      <p:sp>
        <p:nvSpPr>
          <p:cNvPr id="46088" name="Text Box 7"/>
          <p:cNvSpPr txBox="1">
            <a:spLocks noChangeArrowheads="1"/>
          </p:cNvSpPr>
          <p:nvPr/>
        </p:nvSpPr>
        <p:spPr bwMode="auto">
          <a:xfrm>
            <a:off x="1752600" y="5334000"/>
            <a:ext cx="480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000" b="1"/>
              <a:t>electronegativity = 2.1          3.0</a:t>
            </a:r>
            <a:r>
              <a:rPr lang="en-US" altLang="en-US" sz="1800"/>
              <a:t>    </a:t>
            </a:r>
          </a:p>
        </p:txBody>
      </p:sp>
      <p:sp>
        <p:nvSpPr>
          <p:cNvPr id="46089" name="Line 8"/>
          <p:cNvSpPr>
            <a:spLocks noChangeShapeType="1"/>
          </p:cNvSpPr>
          <p:nvPr/>
        </p:nvSpPr>
        <p:spPr bwMode="auto">
          <a:xfrm flipH="1">
            <a:off x="5791200" y="3581400"/>
            <a:ext cx="1295400" cy="3048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90" name="Text Box 9"/>
          <p:cNvSpPr txBox="1">
            <a:spLocks noChangeArrowheads="1"/>
          </p:cNvSpPr>
          <p:nvPr/>
        </p:nvSpPr>
        <p:spPr bwMode="auto">
          <a:xfrm>
            <a:off x="7086600" y="3200400"/>
            <a:ext cx="175260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900" b="1">
                <a:solidFill>
                  <a:srgbClr val="FF0000"/>
                </a:solidFill>
              </a:rPr>
              <a:t>Symbol illustrates the shift in electron density. The arrow points in the direction of increasing density</a:t>
            </a:r>
            <a:r>
              <a:rPr lang="en-US" altLang="en-US" sz="1800">
                <a:solidFill>
                  <a:srgbClr val="FF0000"/>
                </a:solidFill>
              </a:rPr>
              <a:t>.</a:t>
            </a:r>
            <a:r>
              <a:rPr lang="en-US" altLang="en-US" sz="1800">
                <a:solidFill>
                  <a:srgbClr val="6600CC"/>
                </a:solidFill>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5552BB-3B6D-4158-BE9F-A799ED5CE7F8}" type="slidenum">
              <a:rPr lang="en-US" altLang="en-US" sz="1400" smtClean="0"/>
              <a:pPr>
                <a:spcBef>
                  <a:spcPct val="0"/>
                </a:spcBef>
                <a:buFontTx/>
                <a:buNone/>
              </a:pPr>
              <a:t>42</a:t>
            </a:fld>
            <a:endParaRPr lang="en-US" altLang="en-US" sz="1400" smtClean="0"/>
          </a:p>
        </p:txBody>
      </p:sp>
      <p:sp>
        <p:nvSpPr>
          <p:cNvPr id="47107" name="Rectangle 2"/>
          <p:cNvSpPr>
            <a:spLocks noGrp="1" noChangeArrowheads="1"/>
          </p:cNvSpPr>
          <p:nvPr>
            <p:ph type="title"/>
          </p:nvPr>
        </p:nvSpPr>
        <p:spPr/>
        <p:txBody>
          <a:bodyPr/>
          <a:lstStyle/>
          <a:p>
            <a:pPr eaLnBrk="1" hangingPunct="1"/>
            <a:r>
              <a:rPr lang="en-US" altLang="en-US" sz="4000" smtClean="0"/>
              <a:t>Another way to illustrate bond polarity</a:t>
            </a:r>
          </a:p>
        </p:txBody>
      </p:sp>
      <p:sp>
        <p:nvSpPr>
          <p:cNvPr id="47108" name="Rectangle 3"/>
          <p:cNvSpPr>
            <a:spLocks noGrp="1" noChangeArrowheads="1"/>
          </p:cNvSpPr>
          <p:nvPr>
            <p:ph type="body" idx="1"/>
          </p:nvPr>
        </p:nvSpPr>
        <p:spPr/>
        <p:txBody>
          <a:bodyPr/>
          <a:lstStyle/>
          <a:p>
            <a:pPr eaLnBrk="1" hangingPunct="1">
              <a:buFontTx/>
              <a:buNone/>
            </a:pPr>
            <a:endParaRPr lang="en-US" altLang="en-US" smtClean="0"/>
          </a:p>
        </p:txBody>
      </p:sp>
      <p:pic>
        <p:nvPicPr>
          <p:cNvPr id="47109" name="Picture 4" descr="IMG0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627313"/>
            <a:ext cx="82296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5"/>
          <p:cNvSpPr txBox="1">
            <a:spLocks noChangeArrowheads="1"/>
          </p:cNvSpPr>
          <p:nvPr/>
        </p:nvSpPr>
        <p:spPr bwMode="auto">
          <a:xfrm>
            <a:off x="6400800" y="4953000"/>
            <a:ext cx="19812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300" b="1"/>
              <a:t>*Use this one in class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latin typeface="Calibri" panose="020F0502020204030204" pitchFamily="34" charset="0"/>
                <a:cs typeface="Calibri" panose="020F0502020204030204" pitchFamily="34" charset="0"/>
              </a:rPr>
              <a:t>Dipole Moment</a:t>
            </a:r>
          </a:p>
        </p:txBody>
      </p:sp>
      <p:sp>
        <p:nvSpPr>
          <p:cNvPr id="48131"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57593A-A6F4-4ADB-BE3B-1406024E2734}"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43</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48132" name="Rectangle 3"/>
          <p:cNvSpPr>
            <a:spLocks noChangeArrowheads="1"/>
          </p:cNvSpPr>
          <p:nvPr/>
        </p:nvSpPr>
        <p:spPr bwMode="auto">
          <a:xfrm>
            <a:off x="0" y="27797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pic>
        <p:nvPicPr>
          <p:cNvPr id="48133"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2413000"/>
            <a:ext cx="86360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22F0184-3D64-4AE4-8D40-FEFF9E781B63}" type="slidenum">
              <a:rPr lang="en-US" altLang="en-US" sz="1400" smtClean="0"/>
              <a:pPr>
                <a:spcBef>
                  <a:spcPct val="0"/>
                </a:spcBef>
                <a:buFontTx/>
                <a:buNone/>
              </a:pPr>
              <a:t>44</a:t>
            </a:fld>
            <a:endParaRPr lang="en-US" altLang="en-US" sz="1400" smtClean="0"/>
          </a:p>
        </p:txBody>
      </p:sp>
      <p:pic>
        <p:nvPicPr>
          <p:cNvPr id="50179" name="Picture 4" descr="fig08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62200"/>
            <a:ext cx="61722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6"/>
          <p:cNvSpPr>
            <a:spLocks noGrp="1" noChangeArrowheads="1"/>
          </p:cNvSpPr>
          <p:nvPr>
            <p:ph type="title"/>
          </p:nvPr>
        </p:nvSpPr>
        <p:spPr/>
        <p:txBody>
          <a:bodyPr/>
          <a:lstStyle/>
          <a:p>
            <a:pPr eaLnBrk="1" hangingPunct="1"/>
            <a:r>
              <a:rPr lang="en-US" altLang="en-US" sz="3300" smtClean="0"/>
              <a:t> Polarity of Water</a:t>
            </a:r>
            <a:r>
              <a:rPr lang="en-US" altLang="en-US" sz="2500" smtClean="0"/>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latin typeface="Calibri" panose="020F0502020204030204" pitchFamily="34" charset="0"/>
                <a:cs typeface="Calibri" panose="020F0502020204030204" pitchFamily="34" charset="0"/>
              </a:rPr>
              <a:t>No Net Dipole Moment (Dipoles Cancel)</a:t>
            </a:r>
          </a:p>
        </p:txBody>
      </p:sp>
      <p:sp>
        <p:nvSpPr>
          <p:cNvPr id="51203"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51204"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2487E29-1A7B-4B0A-B1AA-813A2CF115BE}"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45</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51205" name="Rectangle 3"/>
          <p:cNvSpPr>
            <a:spLocks noChangeArrowheads="1"/>
          </p:cNvSpPr>
          <p:nvPr/>
        </p:nvSpPr>
        <p:spPr bwMode="auto">
          <a:xfrm>
            <a:off x="0" y="27797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pic>
        <p:nvPicPr>
          <p:cNvPr id="51206"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2862263"/>
            <a:ext cx="8636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F65BB63-145D-461D-8002-908BD9706EB1}" type="slidenum">
              <a:rPr lang="en-US" altLang="en-US" sz="1400" smtClean="0"/>
              <a:pPr>
                <a:spcBef>
                  <a:spcPct val="0"/>
                </a:spcBef>
                <a:buFontTx/>
                <a:buNone/>
              </a:pPr>
              <a:t>46</a:t>
            </a:fld>
            <a:endParaRPr lang="en-US" altLang="en-US" sz="1400" smtClean="0"/>
          </a:p>
        </p:txBody>
      </p:sp>
      <p:sp>
        <p:nvSpPr>
          <p:cNvPr id="53251" name="Rectangle 2"/>
          <p:cNvSpPr>
            <a:spLocks noGrp="1" noChangeArrowheads="1"/>
          </p:cNvSpPr>
          <p:nvPr>
            <p:ph type="title"/>
          </p:nvPr>
        </p:nvSpPr>
        <p:spPr/>
        <p:txBody>
          <a:bodyPr/>
          <a:lstStyle/>
          <a:p>
            <a:pPr eaLnBrk="1" hangingPunct="1"/>
            <a:r>
              <a:rPr lang="en-US" altLang="en-US" sz="4000" smtClean="0"/>
              <a:t>Cancellation of Opposed Polarities</a:t>
            </a:r>
          </a:p>
        </p:txBody>
      </p:sp>
      <p:sp>
        <p:nvSpPr>
          <p:cNvPr id="53252" name="Rectangle 3"/>
          <p:cNvSpPr>
            <a:spLocks noGrp="1" noChangeArrowheads="1"/>
          </p:cNvSpPr>
          <p:nvPr>
            <p:ph type="body" idx="1"/>
          </p:nvPr>
        </p:nvSpPr>
        <p:spPr>
          <a:xfrm>
            <a:off x="457200" y="4953000"/>
            <a:ext cx="8229600" cy="1173163"/>
          </a:xfrm>
          <a:ln w="57150">
            <a:solidFill>
              <a:schemeClr val="tx1"/>
            </a:solidFill>
            <a:miter lim="800000"/>
            <a:headEnd/>
            <a:tailEnd/>
          </a:ln>
        </p:spPr>
        <p:txBody>
          <a:bodyPr/>
          <a:lstStyle/>
          <a:p>
            <a:pPr eaLnBrk="1" hangingPunct="1">
              <a:lnSpc>
                <a:spcPct val="80000"/>
              </a:lnSpc>
            </a:pPr>
            <a:r>
              <a:rPr lang="en-US" altLang="en-US" sz="2000" smtClean="0"/>
              <a:t>When opposing polarities cancel out there is no dipolemoment</a:t>
            </a:r>
          </a:p>
          <a:p>
            <a:pPr eaLnBrk="1" hangingPunct="1">
              <a:lnSpc>
                <a:spcPct val="80000"/>
              </a:lnSpc>
            </a:pPr>
            <a:endParaRPr lang="en-US" altLang="en-US" sz="2000" smtClean="0"/>
          </a:p>
          <a:p>
            <a:pPr eaLnBrk="1" hangingPunct="1">
              <a:lnSpc>
                <a:spcPct val="80000"/>
              </a:lnSpc>
            </a:pPr>
            <a:r>
              <a:rPr lang="en-US" altLang="en-US" sz="2000" smtClean="0"/>
              <a:t>We must take into account molecular geometry and bond angle </a:t>
            </a:r>
          </a:p>
        </p:txBody>
      </p:sp>
      <p:pic>
        <p:nvPicPr>
          <p:cNvPr id="53253" name="Picture 4" descr="fig08_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106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Line 5"/>
          <p:cNvSpPr>
            <a:spLocks noChangeShapeType="1"/>
          </p:cNvSpPr>
          <p:nvPr/>
        </p:nvSpPr>
        <p:spPr bwMode="auto">
          <a:xfrm>
            <a:off x="5257800" y="3048000"/>
            <a:ext cx="342900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Text Box 6"/>
          <p:cNvSpPr txBox="1">
            <a:spLocks noChangeArrowheads="1"/>
          </p:cNvSpPr>
          <p:nvPr/>
        </p:nvSpPr>
        <p:spPr bwMode="auto">
          <a:xfrm>
            <a:off x="6096000" y="3048000"/>
            <a:ext cx="2187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53256" name="AutoShape 8"/>
          <p:cNvSpPr>
            <a:spLocks noChangeArrowheads="1"/>
          </p:cNvSpPr>
          <p:nvPr/>
        </p:nvSpPr>
        <p:spPr bwMode="auto">
          <a:xfrm rot="10800000">
            <a:off x="6477000" y="2667000"/>
            <a:ext cx="990600" cy="9906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257" name="Text Box 9"/>
          <p:cNvSpPr txBox="1">
            <a:spLocks noChangeArrowheads="1"/>
          </p:cNvSpPr>
          <p:nvPr/>
        </p:nvSpPr>
        <p:spPr bwMode="auto">
          <a:xfrm>
            <a:off x="6400800" y="3733800"/>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180</a:t>
            </a:r>
            <a:r>
              <a:rPr lang="en-US" altLang="en-US" sz="1800">
                <a:cs typeface="Arial" panose="020B0604020202020204" pitchFamily="34" charset="0"/>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B7A2C6A-C7E4-45A1-9A23-6A7EA56C7396}" type="slidenum">
              <a:rPr lang="en-US" altLang="en-US" sz="1400" smtClean="0"/>
              <a:pPr>
                <a:spcBef>
                  <a:spcPct val="0"/>
                </a:spcBef>
                <a:buFontTx/>
                <a:buNone/>
              </a:pPr>
              <a:t>47</a:t>
            </a:fld>
            <a:endParaRPr lang="en-US" altLang="en-US" sz="1400" smtClean="0"/>
          </a:p>
        </p:txBody>
      </p:sp>
      <p:sp>
        <p:nvSpPr>
          <p:cNvPr id="54275" name="Rectangle 2"/>
          <p:cNvSpPr>
            <a:spLocks noGrp="1" noChangeArrowheads="1"/>
          </p:cNvSpPr>
          <p:nvPr>
            <p:ph type="title"/>
          </p:nvPr>
        </p:nvSpPr>
        <p:spPr/>
        <p:txBody>
          <a:bodyPr/>
          <a:lstStyle/>
          <a:p>
            <a:pPr eaLnBrk="1" hangingPunct="1"/>
            <a:r>
              <a:rPr lang="en-US" altLang="en-US" sz="4000" smtClean="0"/>
              <a:t>Examples Of Illustrating Bond Polarity </a:t>
            </a:r>
          </a:p>
        </p:txBody>
      </p:sp>
      <p:sp>
        <p:nvSpPr>
          <p:cNvPr id="54276" name="Rectangle 3"/>
          <p:cNvSpPr>
            <a:spLocks noGrp="1" noChangeArrowheads="1"/>
          </p:cNvSpPr>
          <p:nvPr>
            <p:ph type="body" idx="1"/>
          </p:nvPr>
        </p:nvSpPr>
        <p:spPr/>
        <p:txBody>
          <a:bodyPr/>
          <a:lstStyle/>
          <a:p>
            <a:pPr algn="ctr" eaLnBrk="1" hangingPunct="1">
              <a:lnSpc>
                <a:spcPct val="90000"/>
              </a:lnSpc>
              <a:buFontTx/>
              <a:buNone/>
            </a:pPr>
            <a:endParaRPr lang="en-US" altLang="en-US" sz="2800" smtClean="0"/>
          </a:p>
          <a:p>
            <a:pPr algn="ctr" eaLnBrk="1" hangingPunct="1">
              <a:lnSpc>
                <a:spcPct val="90000"/>
              </a:lnSpc>
              <a:buFontTx/>
              <a:buNone/>
            </a:pPr>
            <a:r>
              <a:rPr lang="en-US" altLang="en-US" sz="3300" u="sng" smtClean="0"/>
              <a:t>HCl</a:t>
            </a:r>
            <a:r>
              <a:rPr lang="en-US" altLang="en-US" sz="3300" smtClean="0"/>
              <a:t> </a:t>
            </a:r>
          </a:p>
          <a:p>
            <a:pPr eaLnBrk="1" hangingPunct="1">
              <a:lnSpc>
                <a:spcPct val="90000"/>
              </a:lnSpc>
              <a:buFontTx/>
              <a:buNone/>
            </a:pPr>
            <a:endParaRPr lang="en-US" altLang="en-US" sz="2800" smtClean="0"/>
          </a:p>
          <a:p>
            <a:pPr eaLnBrk="1" hangingPunct="1">
              <a:lnSpc>
                <a:spcPct val="90000"/>
              </a:lnSpc>
              <a:buFontTx/>
              <a:buNone/>
            </a:pPr>
            <a:endParaRPr lang="en-US" altLang="en-US" sz="2800" smtClean="0"/>
          </a:p>
          <a:p>
            <a:pPr eaLnBrk="1" hangingPunct="1">
              <a:lnSpc>
                <a:spcPct val="90000"/>
              </a:lnSpc>
              <a:buFontTx/>
              <a:buNone/>
            </a:pPr>
            <a:r>
              <a:rPr lang="en-US" altLang="en-US" sz="2800" b="1" smtClean="0"/>
              <a:t>             </a:t>
            </a:r>
            <a:r>
              <a:rPr lang="en-US" altLang="en-US" sz="2800" b="1" smtClean="0">
                <a:solidFill>
                  <a:schemeClr val="hlink"/>
                </a:solidFill>
              </a:rPr>
              <a:t> H </a:t>
            </a:r>
            <a:r>
              <a:rPr lang="en-US" altLang="en-US" sz="2800" b="1" smtClean="0"/>
              <a:t>   -    </a:t>
            </a:r>
            <a:r>
              <a:rPr lang="en-US" altLang="en-US" sz="2800" b="1" smtClean="0">
                <a:solidFill>
                  <a:srgbClr val="FF6600"/>
                </a:solidFill>
              </a:rPr>
              <a:t>Cl</a:t>
            </a:r>
            <a:r>
              <a:rPr lang="en-US" altLang="en-US" sz="2800" b="1" smtClean="0">
                <a:solidFill>
                  <a:srgbClr val="6600CC"/>
                </a:solidFill>
              </a:rPr>
              <a:t> </a:t>
            </a:r>
          </a:p>
          <a:p>
            <a:pPr eaLnBrk="1" hangingPunct="1">
              <a:lnSpc>
                <a:spcPct val="90000"/>
              </a:lnSpc>
              <a:buFontTx/>
              <a:buNone/>
            </a:pPr>
            <a:r>
              <a:rPr lang="en-US" altLang="en-US" sz="2800" b="1" smtClean="0"/>
              <a:t>EN        </a:t>
            </a:r>
            <a:r>
              <a:rPr lang="en-US" altLang="en-US" sz="2800" b="1" smtClean="0">
                <a:solidFill>
                  <a:schemeClr val="hlink"/>
                </a:solidFill>
              </a:rPr>
              <a:t>2.0 </a:t>
            </a:r>
            <a:r>
              <a:rPr lang="en-US" altLang="en-US" sz="2800" b="1" smtClean="0"/>
              <a:t>   -   </a:t>
            </a:r>
            <a:r>
              <a:rPr lang="en-US" altLang="en-US" sz="2800" b="1" smtClean="0">
                <a:solidFill>
                  <a:srgbClr val="FF6600"/>
                </a:solidFill>
              </a:rPr>
              <a:t>3.0 </a:t>
            </a:r>
            <a:r>
              <a:rPr lang="en-US" altLang="en-US" sz="2800" b="1" smtClean="0">
                <a:solidFill>
                  <a:srgbClr val="6600CC"/>
                </a:solidFill>
              </a:rPr>
              <a:t>   </a:t>
            </a:r>
            <a:r>
              <a:rPr lang="en-US" altLang="en-US" sz="2800" b="1" smtClean="0"/>
              <a:t>= 1.0 = </a:t>
            </a:r>
            <a:r>
              <a:rPr lang="en-US" altLang="en-US" sz="2800" b="1" smtClean="0">
                <a:solidFill>
                  <a:srgbClr val="FF0000"/>
                </a:solidFill>
              </a:rPr>
              <a:t>polar covalent</a:t>
            </a:r>
          </a:p>
          <a:p>
            <a:pPr eaLnBrk="1" hangingPunct="1">
              <a:lnSpc>
                <a:spcPct val="90000"/>
              </a:lnSpc>
              <a:buFontTx/>
              <a:buNone/>
            </a:pPr>
            <a:endParaRPr lang="en-US" altLang="en-US" sz="2800" b="1" smtClean="0">
              <a:solidFill>
                <a:srgbClr val="6600CC"/>
              </a:solidFill>
            </a:endParaRPr>
          </a:p>
          <a:p>
            <a:pPr eaLnBrk="1" hangingPunct="1">
              <a:lnSpc>
                <a:spcPct val="90000"/>
              </a:lnSpc>
              <a:buFontTx/>
              <a:buNone/>
            </a:pPr>
            <a:endParaRPr lang="en-US" altLang="en-US" sz="2800" smtClean="0">
              <a:solidFill>
                <a:srgbClr val="6600CC"/>
              </a:solidFill>
            </a:endParaRPr>
          </a:p>
          <a:p>
            <a:pPr eaLnBrk="1" hangingPunct="1">
              <a:lnSpc>
                <a:spcPct val="90000"/>
              </a:lnSpc>
              <a:buFontTx/>
              <a:buNone/>
            </a:pPr>
            <a:r>
              <a:rPr lang="en-US" altLang="en-US" sz="2800" smtClean="0"/>
              <a:t>   </a:t>
            </a:r>
          </a:p>
        </p:txBody>
      </p:sp>
      <p:sp>
        <p:nvSpPr>
          <p:cNvPr id="54277" name="Line 4"/>
          <p:cNvSpPr>
            <a:spLocks noChangeShapeType="1"/>
          </p:cNvSpPr>
          <p:nvPr/>
        </p:nvSpPr>
        <p:spPr bwMode="auto">
          <a:xfrm>
            <a:off x="2286000" y="4419600"/>
            <a:ext cx="0" cy="6858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278" name="Line 5"/>
          <p:cNvSpPr>
            <a:spLocks noChangeShapeType="1"/>
          </p:cNvSpPr>
          <p:nvPr/>
        </p:nvSpPr>
        <p:spPr bwMode="auto">
          <a:xfrm>
            <a:off x="2057400" y="4724400"/>
            <a:ext cx="2057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17C1C07-630B-45F3-AB15-172F809B6173}" type="slidenum">
              <a:rPr lang="en-US" altLang="en-US" sz="1400" smtClean="0"/>
              <a:pPr>
                <a:spcBef>
                  <a:spcPct val="0"/>
                </a:spcBef>
                <a:buFontTx/>
                <a:buNone/>
              </a:pPr>
              <a:t>48</a:t>
            </a:fld>
            <a:endParaRPr lang="en-US" altLang="en-US" sz="1400" smtClean="0"/>
          </a:p>
        </p:txBody>
      </p:sp>
      <p:sp>
        <p:nvSpPr>
          <p:cNvPr id="55299" name="Rectangle 2"/>
          <p:cNvSpPr>
            <a:spLocks noGrp="1" noChangeArrowheads="1"/>
          </p:cNvSpPr>
          <p:nvPr>
            <p:ph type="title"/>
          </p:nvPr>
        </p:nvSpPr>
        <p:spPr/>
        <p:txBody>
          <a:bodyPr/>
          <a:lstStyle/>
          <a:p>
            <a:pPr eaLnBrk="1" hangingPunct="1"/>
            <a:r>
              <a:rPr lang="en-US" altLang="en-US" smtClean="0"/>
              <a:t>Question </a:t>
            </a:r>
          </a:p>
        </p:txBody>
      </p:sp>
      <p:sp>
        <p:nvSpPr>
          <p:cNvPr id="55300" name="Rectangle 3"/>
          <p:cNvSpPr>
            <a:spLocks noGrp="1" noChangeArrowheads="1"/>
          </p:cNvSpPr>
          <p:nvPr>
            <p:ph type="body" idx="1"/>
          </p:nvPr>
        </p:nvSpPr>
        <p:spPr>
          <a:xfrm>
            <a:off x="457200" y="1219200"/>
            <a:ext cx="8229600" cy="4525963"/>
          </a:xfrm>
        </p:spPr>
        <p:txBody>
          <a:bodyPr/>
          <a:lstStyle/>
          <a:p>
            <a:pPr marL="609600" indent="-609600" eaLnBrk="1" hangingPunct="1">
              <a:lnSpc>
                <a:spcPct val="80000"/>
              </a:lnSpc>
              <a:buFontTx/>
              <a:buNone/>
            </a:pPr>
            <a:endParaRPr lang="en-US" altLang="en-US" sz="2400" b="1" smtClean="0"/>
          </a:p>
          <a:p>
            <a:pPr marL="609600" indent="-609600" eaLnBrk="1" hangingPunct="1">
              <a:lnSpc>
                <a:spcPct val="80000"/>
              </a:lnSpc>
              <a:buFontTx/>
              <a:buNone/>
            </a:pPr>
            <a:r>
              <a:rPr lang="en-US" altLang="en-US" sz="2400" b="1" smtClean="0"/>
              <a:t>A. Calculate the difference in EN </a:t>
            </a:r>
          </a:p>
          <a:p>
            <a:pPr marL="609600" indent="-609600" eaLnBrk="1" hangingPunct="1">
              <a:lnSpc>
                <a:spcPct val="80000"/>
              </a:lnSpc>
              <a:buFontTx/>
              <a:buNone/>
            </a:pPr>
            <a:r>
              <a:rPr lang="en-US" altLang="en-US" sz="2400" b="1" smtClean="0"/>
              <a:t>B. Illustrate the bond polarity for the following molecules.</a:t>
            </a:r>
          </a:p>
          <a:p>
            <a:pPr marL="609600" indent="-609600" eaLnBrk="1" hangingPunct="1">
              <a:lnSpc>
                <a:spcPct val="80000"/>
              </a:lnSpc>
              <a:buFontTx/>
              <a:buNone/>
            </a:pPr>
            <a:r>
              <a:rPr lang="en-US" altLang="en-US" sz="2400" b="1" smtClean="0"/>
              <a:t>C. State if  the bond is </a:t>
            </a:r>
            <a:r>
              <a:rPr lang="en-US" altLang="en-US" sz="2400" b="1" smtClean="0">
                <a:solidFill>
                  <a:srgbClr val="FF0000"/>
                </a:solidFill>
              </a:rPr>
              <a:t>polar covalent</a:t>
            </a:r>
            <a:r>
              <a:rPr lang="en-US" altLang="en-US" sz="2400" b="1" smtClean="0"/>
              <a:t>, </a:t>
            </a:r>
            <a:r>
              <a:rPr lang="en-US" altLang="en-US" sz="2400" b="1" smtClean="0">
                <a:solidFill>
                  <a:srgbClr val="008000"/>
                </a:solidFill>
              </a:rPr>
              <a:t>non-polar covalent</a:t>
            </a:r>
            <a:r>
              <a:rPr lang="en-US" altLang="en-US" sz="2400" b="1" smtClean="0"/>
              <a:t>, or </a:t>
            </a:r>
            <a:r>
              <a:rPr lang="en-US" altLang="en-US" sz="2400" b="1" smtClean="0">
                <a:solidFill>
                  <a:srgbClr val="6600FF"/>
                </a:solidFill>
              </a:rPr>
              <a:t>ionic</a:t>
            </a:r>
            <a:r>
              <a:rPr lang="en-US" altLang="en-US" sz="2400" b="1" smtClean="0"/>
              <a:t>.</a:t>
            </a:r>
          </a:p>
          <a:p>
            <a:pPr marL="609600" indent="-609600" eaLnBrk="1" hangingPunct="1">
              <a:lnSpc>
                <a:spcPct val="80000"/>
              </a:lnSpc>
              <a:buFontTx/>
              <a:buNone/>
            </a:pPr>
            <a:endParaRPr lang="en-US" altLang="en-US" sz="2400" b="1" smtClean="0"/>
          </a:p>
          <a:p>
            <a:pPr marL="609600" indent="-609600" eaLnBrk="1" hangingPunct="1">
              <a:lnSpc>
                <a:spcPct val="80000"/>
              </a:lnSpc>
              <a:buFontTx/>
              <a:buNone/>
            </a:pPr>
            <a:endParaRPr lang="en-US" altLang="en-US" sz="2400" b="1" smtClean="0"/>
          </a:p>
          <a:p>
            <a:pPr marL="609600" indent="-609600" eaLnBrk="1" hangingPunct="1">
              <a:lnSpc>
                <a:spcPct val="80000"/>
              </a:lnSpc>
              <a:buFontTx/>
              <a:buNone/>
            </a:pPr>
            <a:endParaRPr lang="en-US" altLang="en-US" sz="2400" b="1" smtClean="0"/>
          </a:p>
          <a:p>
            <a:pPr marL="609600" indent="-609600" algn="ctr" eaLnBrk="1" hangingPunct="1">
              <a:lnSpc>
                <a:spcPct val="80000"/>
              </a:lnSpc>
              <a:buFontTx/>
              <a:buNone/>
            </a:pPr>
            <a:r>
              <a:rPr lang="en-US" altLang="en-US" sz="2400" b="1" smtClean="0"/>
              <a:t>Cl</a:t>
            </a:r>
            <a:r>
              <a:rPr lang="en-US" altLang="en-US" sz="2400" b="1" baseline="-25000" smtClean="0"/>
              <a:t>2                  </a:t>
            </a:r>
            <a:r>
              <a:rPr lang="en-US" altLang="en-US" sz="2400" b="1" smtClean="0"/>
              <a:t>HBr</a:t>
            </a:r>
            <a:r>
              <a:rPr lang="en-US" altLang="en-US" sz="2400" b="1" baseline="-25000" smtClean="0"/>
              <a:t> </a:t>
            </a:r>
            <a:r>
              <a:rPr lang="en-US" altLang="en-US" sz="2400" b="1" smtClean="0"/>
              <a:t>              H</a:t>
            </a:r>
            <a:r>
              <a:rPr lang="en-US" altLang="en-US" sz="2400" b="1" baseline="-25000" smtClean="0"/>
              <a:t>2</a:t>
            </a:r>
            <a:r>
              <a:rPr lang="en-US" altLang="en-US" sz="2400" b="1" smtClean="0"/>
              <a:t>O</a:t>
            </a:r>
            <a:r>
              <a:rPr lang="en-US" altLang="en-US" sz="2400" b="1" baseline="-25000" smtClean="0"/>
              <a:t>   </a:t>
            </a:r>
          </a:p>
          <a:p>
            <a:pPr marL="609600" indent="-609600" algn="ctr" eaLnBrk="1" hangingPunct="1">
              <a:lnSpc>
                <a:spcPct val="80000"/>
              </a:lnSpc>
              <a:buFontTx/>
              <a:buNone/>
            </a:pPr>
            <a:endParaRPr lang="en-US" altLang="en-US" sz="2400" b="1" baseline="-25000" smtClean="0"/>
          </a:p>
          <a:p>
            <a:pPr marL="609600" indent="-609600" eaLnBrk="1" hangingPunct="1">
              <a:lnSpc>
                <a:spcPct val="80000"/>
              </a:lnSpc>
              <a:buFontTx/>
              <a:buNone/>
            </a:pPr>
            <a:r>
              <a:rPr lang="en-US" altLang="en-US" sz="2400" baseline="-25000" smtClean="0"/>
              <a:t> </a:t>
            </a:r>
            <a:endParaRPr lang="en-US" altLang="en-US" sz="2400" smtClean="0"/>
          </a:p>
          <a:p>
            <a:pPr marL="609600" indent="-609600" eaLnBrk="1" hangingPunct="1">
              <a:lnSpc>
                <a:spcPct val="80000"/>
              </a:lnSpc>
              <a:buFontTx/>
              <a:buNone/>
            </a:pPr>
            <a:endParaRPr lang="en-US" altLang="en-US" sz="2400" smtClean="0"/>
          </a:p>
          <a:p>
            <a:pPr marL="609600" indent="-609600" eaLnBrk="1" hangingPunct="1">
              <a:lnSpc>
                <a:spcPct val="80000"/>
              </a:lnSpc>
              <a:buFontTx/>
              <a:buNone/>
            </a:pPr>
            <a:endParaRPr lang="en-US" altLang="en-US" sz="24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FCFB86-49D1-4ABF-91A7-7676AB6F3200}" type="slidenum">
              <a:rPr lang="en-US" altLang="en-US" sz="1400" smtClean="0"/>
              <a:pPr>
                <a:spcBef>
                  <a:spcPct val="0"/>
                </a:spcBef>
                <a:buFontTx/>
                <a:buNone/>
              </a:pPr>
              <a:t>49</a:t>
            </a:fld>
            <a:endParaRPr lang="en-US" altLang="en-US" sz="1400" smtClean="0"/>
          </a:p>
        </p:txBody>
      </p:sp>
      <p:sp>
        <p:nvSpPr>
          <p:cNvPr id="56323" name="Rectangle 2"/>
          <p:cNvSpPr>
            <a:spLocks noGrp="1" noChangeArrowheads="1"/>
          </p:cNvSpPr>
          <p:nvPr>
            <p:ph type="body" idx="1"/>
          </p:nvPr>
        </p:nvSpPr>
        <p:spPr>
          <a:xfrm>
            <a:off x="381000" y="457200"/>
            <a:ext cx="8229600" cy="6019800"/>
          </a:xfrm>
        </p:spPr>
        <p:txBody>
          <a:bodyPr/>
          <a:lstStyle/>
          <a:p>
            <a:pPr eaLnBrk="1" hangingPunct="1">
              <a:buFontTx/>
              <a:buNone/>
            </a:pPr>
            <a:r>
              <a:rPr lang="en-US" altLang="en-US" smtClean="0">
                <a:solidFill>
                  <a:schemeClr val="folHlink"/>
                </a:solidFill>
              </a:rPr>
              <a:t>                  Cl – Cl</a:t>
            </a:r>
          </a:p>
          <a:p>
            <a:pPr eaLnBrk="1" hangingPunct="1">
              <a:buFontTx/>
              <a:buNone/>
            </a:pPr>
            <a:r>
              <a:rPr lang="en-US" altLang="en-US" smtClean="0"/>
              <a:t>EN</a:t>
            </a:r>
            <a:r>
              <a:rPr lang="en-US" altLang="en-US" smtClean="0">
                <a:solidFill>
                  <a:schemeClr val="folHlink"/>
                </a:solidFill>
              </a:rPr>
              <a:t>             3.0     3.0  =  0 = non-polar</a:t>
            </a:r>
            <a:r>
              <a:rPr lang="en-US" altLang="en-US" smtClean="0"/>
              <a:t> </a:t>
            </a:r>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a:t>
            </a:r>
            <a:r>
              <a:rPr lang="en-US" altLang="en-US" smtClean="0">
                <a:solidFill>
                  <a:srgbClr val="FF0000"/>
                </a:solidFill>
              </a:rPr>
              <a:t>H-Br</a:t>
            </a:r>
            <a:endParaRPr lang="en-US" altLang="en-US" baseline="-25000" smtClean="0">
              <a:solidFill>
                <a:srgbClr val="FF0000"/>
              </a:solidFill>
            </a:endParaRPr>
          </a:p>
          <a:p>
            <a:pPr eaLnBrk="1" hangingPunct="1">
              <a:buFontTx/>
              <a:buNone/>
            </a:pPr>
            <a:r>
              <a:rPr lang="en-US" altLang="en-US" smtClean="0"/>
              <a:t>EN           </a:t>
            </a:r>
            <a:r>
              <a:rPr lang="en-US" altLang="en-US" baseline="-25000" smtClean="0">
                <a:solidFill>
                  <a:srgbClr val="FF0000"/>
                </a:solidFill>
              </a:rPr>
              <a:t> </a:t>
            </a:r>
            <a:r>
              <a:rPr lang="en-US" altLang="en-US" smtClean="0">
                <a:solidFill>
                  <a:srgbClr val="FF0000"/>
                </a:solidFill>
              </a:rPr>
              <a:t>2.1  2.8 (each) = 0.7 = polar</a:t>
            </a:r>
          </a:p>
          <a:p>
            <a:pPr eaLnBrk="1" hangingPunct="1">
              <a:buFontTx/>
              <a:buNone/>
            </a:pPr>
            <a:r>
              <a:rPr lang="en-US" altLang="en-US" baseline="-25000" smtClean="0"/>
              <a:t> </a:t>
            </a:r>
            <a:r>
              <a:rPr lang="en-US" altLang="en-US" smtClean="0"/>
              <a:t>                           </a:t>
            </a:r>
          </a:p>
          <a:p>
            <a:pPr eaLnBrk="1" hangingPunct="1">
              <a:buFontTx/>
              <a:buNone/>
            </a:pPr>
            <a:endParaRPr lang="en-US" altLang="en-US" smtClean="0"/>
          </a:p>
          <a:p>
            <a:pPr eaLnBrk="1" hangingPunct="1">
              <a:buFontTx/>
              <a:buNone/>
            </a:pPr>
            <a:r>
              <a:rPr lang="en-US" altLang="en-US" smtClean="0"/>
              <a:t>                 </a:t>
            </a:r>
            <a:r>
              <a:rPr lang="en-US" altLang="en-US" smtClean="0">
                <a:solidFill>
                  <a:srgbClr val="FF0000"/>
                </a:solidFill>
              </a:rPr>
              <a:t>H</a:t>
            </a:r>
            <a:r>
              <a:rPr lang="en-US" altLang="en-US" baseline="-25000" smtClean="0">
                <a:solidFill>
                  <a:srgbClr val="FF0000"/>
                </a:solidFill>
              </a:rPr>
              <a:t>2</a:t>
            </a:r>
            <a:r>
              <a:rPr lang="en-US" altLang="en-US" smtClean="0">
                <a:solidFill>
                  <a:srgbClr val="FF0000"/>
                </a:solidFill>
              </a:rPr>
              <a:t>O </a:t>
            </a:r>
          </a:p>
          <a:p>
            <a:pPr eaLnBrk="1" hangingPunct="1">
              <a:buFontTx/>
              <a:buNone/>
            </a:pPr>
            <a:r>
              <a:rPr lang="en-US" altLang="en-US" smtClean="0">
                <a:solidFill>
                  <a:srgbClr val="FF0000"/>
                </a:solidFill>
              </a:rPr>
              <a:t>                2.0  3.5  = 1.4  polar </a:t>
            </a:r>
          </a:p>
        </p:txBody>
      </p:sp>
      <p:sp>
        <p:nvSpPr>
          <p:cNvPr id="56324" name="Line 3"/>
          <p:cNvSpPr>
            <a:spLocks noChangeShapeType="1"/>
          </p:cNvSpPr>
          <p:nvPr/>
        </p:nvSpPr>
        <p:spPr bwMode="auto">
          <a:xfrm>
            <a:off x="2590800" y="3962400"/>
            <a:ext cx="0" cy="609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5" name="Line 4"/>
          <p:cNvSpPr>
            <a:spLocks noChangeShapeType="1"/>
          </p:cNvSpPr>
          <p:nvPr/>
        </p:nvSpPr>
        <p:spPr bwMode="auto">
          <a:xfrm>
            <a:off x="2362200" y="4267200"/>
            <a:ext cx="1828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5"/>
          <p:cNvSpPr>
            <a:spLocks noChangeShapeType="1"/>
          </p:cNvSpPr>
          <p:nvPr/>
        </p:nvSpPr>
        <p:spPr bwMode="auto">
          <a:xfrm>
            <a:off x="2362200" y="6477000"/>
            <a:ext cx="18288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7" name="Line 6"/>
          <p:cNvSpPr>
            <a:spLocks noChangeShapeType="1"/>
          </p:cNvSpPr>
          <p:nvPr/>
        </p:nvSpPr>
        <p:spPr bwMode="auto">
          <a:xfrm>
            <a:off x="2514600" y="6324600"/>
            <a:ext cx="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550DDB-B33F-4BEF-95D1-D46EFFAEB5F1}" type="slidenum">
              <a:rPr lang="en-US" altLang="en-US" sz="1400" smtClean="0"/>
              <a:pPr>
                <a:spcBef>
                  <a:spcPct val="0"/>
                </a:spcBef>
                <a:buFontTx/>
                <a:buNone/>
              </a:pPr>
              <a:t>5</a:t>
            </a:fld>
            <a:endParaRPr lang="en-US" altLang="en-US" sz="1400" smtClean="0"/>
          </a:p>
        </p:txBody>
      </p:sp>
      <p:sp>
        <p:nvSpPr>
          <p:cNvPr id="8195" name="Rectangle 2"/>
          <p:cNvSpPr>
            <a:spLocks noGrp="1" noChangeArrowheads="1"/>
          </p:cNvSpPr>
          <p:nvPr>
            <p:ph type="title"/>
          </p:nvPr>
        </p:nvSpPr>
        <p:spPr/>
        <p:txBody>
          <a:bodyPr/>
          <a:lstStyle/>
          <a:p>
            <a:pPr eaLnBrk="1" hangingPunct="1"/>
            <a:r>
              <a:rPr lang="en-US" altLang="en-US" smtClean="0"/>
              <a:t>A Note on Strength &amp; Energy</a:t>
            </a:r>
          </a:p>
        </p:txBody>
      </p:sp>
      <p:sp>
        <p:nvSpPr>
          <p:cNvPr id="8196" name="Rectangle 3"/>
          <p:cNvSpPr>
            <a:spLocks noGrp="1" noChangeArrowheads="1"/>
          </p:cNvSpPr>
          <p:nvPr>
            <p:ph type="body" idx="1"/>
          </p:nvPr>
        </p:nvSpPr>
        <p:spPr/>
        <p:txBody>
          <a:bodyPr/>
          <a:lstStyle/>
          <a:p>
            <a:pPr eaLnBrk="1" hangingPunct="1"/>
            <a:r>
              <a:rPr lang="en-US" altLang="en-US" smtClean="0"/>
              <a:t>The energy it takes to break a bond is equal to the energy to </a:t>
            </a:r>
            <a:r>
              <a:rPr lang="en-US" altLang="en-US" b="1" smtClean="0"/>
              <a:t>make</a:t>
            </a:r>
            <a:r>
              <a:rPr lang="en-US" altLang="en-US" smtClean="0"/>
              <a:t> that bond. </a:t>
            </a:r>
          </a:p>
          <a:p>
            <a:pPr eaLnBrk="1" hangingPunct="1"/>
            <a:endParaRPr lang="en-US" altLang="en-US" smtClean="0"/>
          </a:p>
          <a:p>
            <a:pPr eaLnBrk="1" hangingPunct="1"/>
            <a:r>
              <a:rPr lang="en-US" altLang="en-US" smtClean="0"/>
              <a:t>The strength of a bond between two atoms is determined by the energy required to break the bond.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A48E9-DCB6-49C1-828C-668718201B5F}" type="slidenum">
              <a:rPr lang="en-US" altLang="en-US" sz="1400" smtClean="0"/>
              <a:pPr>
                <a:spcBef>
                  <a:spcPct val="0"/>
                </a:spcBef>
                <a:buFontTx/>
                <a:buNone/>
              </a:pPr>
              <a:t>50</a:t>
            </a:fld>
            <a:endParaRPr lang="en-US" altLang="en-US" sz="1400" smtClean="0"/>
          </a:p>
        </p:txBody>
      </p:sp>
      <p:sp>
        <p:nvSpPr>
          <p:cNvPr id="57347" name="Rectangle 2"/>
          <p:cNvSpPr>
            <a:spLocks noGrp="1" noChangeArrowheads="1"/>
          </p:cNvSpPr>
          <p:nvPr>
            <p:ph type="title"/>
          </p:nvPr>
        </p:nvSpPr>
        <p:spPr/>
        <p:txBody>
          <a:bodyPr/>
          <a:lstStyle/>
          <a:p>
            <a:pPr eaLnBrk="1" hangingPunct="1"/>
            <a:r>
              <a:rPr lang="en-US" altLang="en-US" smtClean="0"/>
              <a:t>Symmetry and Dipole moments</a:t>
            </a:r>
          </a:p>
        </p:txBody>
      </p:sp>
      <p:sp>
        <p:nvSpPr>
          <p:cNvPr id="57348" name="Rectangle 3"/>
          <p:cNvSpPr>
            <a:spLocks noGrp="1" noChangeArrowheads="1"/>
          </p:cNvSpPr>
          <p:nvPr>
            <p:ph type="body" idx="1"/>
          </p:nvPr>
        </p:nvSpPr>
        <p:spPr>
          <a:xfrm>
            <a:off x="457200" y="1600200"/>
            <a:ext cx="8229600" cy="2133600"/>
          </a:xfrm>
        </p:spPr>
        <p:txBody>
          <a:bodyPr/>
          <a:lstStyle/>
          <a:p>
            <a:pPr eaLnBrk="1" hangingPunct="1"/>
            <a:r>
              <a:rPr lang="en-US" altLang="en-US" smtClean="0"/>
              <a:t>It is possible for a molecule to have polar bonds but not have a dipole moment. Such molecules will have symmetry that will cancel out the bonds.</a:t>
            </a:r>
          </a:p>
          <a:p>
            <a:pPr eaLnBrk="1" hangingPunct="1"/>
            <a:endParaRPr lang="en-US" altLang="en-US" smtClean="0"/>
          </a:p>
          <a:p>
            <a:pPr eaLnBrk="1" hangingPunct="1">
              <a:buFontTx/>
              <a:buNone/>
            </a:pPr>
            <a:endParaRPr lang="en-US" altLang="en-US" smtClean="0"/>
          </a:p>
          <a:p>
            <a:pPr eaLnBrk="1" hangingPunct="1"/>
            <a:endParaRPr lang="en-US" altLang="en-US" smtClean="0"/>
          </a:p>
        </p:txBody>
      </p:sp>
      <p:pic>
        <p:nvPicPr>
          <p:cNvPr id="57349" name="Picture 5" descr="CO2dip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152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0" y="5181600"/>
            <a:ext cx="2667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t>Linear molecules with identical bonds</a:t>
            </a:r>
          </a:p>
        </p:txBody>
      </p:sp>
      <p:pic>
        <p:nvPicPr>
          <p:cNvPr id="57351" name="Picture 10" descr="resona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810000"/>
            <a:ext cx="1524000" cy="128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Text Box 11"/>
          <p:cNvSpPr txBox="1">
            <a:spLocks noChangeArrowheads="1"/>
          </p:cNvSpPr>
          <p:nvPr/>
        </p:nvSpPr>
        <p:spPr bwMode="auto">
          <a:xfrm>
            <a:off x="2819400" y="5181600"/>
            <a:ext cx="2667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t>Planar molecules with identical bonds 120</a:t>
            </a:r>
            <a:r>
              <a:rPr lang="en-US" altLang="en-US" sz="2000" b="1">
                <a:cs typeface="Arial" panose="020B0604020202020204" pitchFamily="34" charset="0"/>
              </a:rPr>
              <a:t>°apart</a:t>
            </a:r>
          </a:p>
        </p:txBody>
      </p:sp>
      <p:pic>
        <p:nvPicPr>
          <p:cNvPr id="57353" name="Picture 13" descr="sat117002_0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10000"/>
            <a:ext cx="3276600" cy="1217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7354" name="Text Box 14"/>
          <p:cNvSpPr txBox="1">
            <a:spLocks noChangeArrowheads="1"/>
          </p:cNvSpPr>
          <p:nvPr/>
        </p:nvSpPr>
        <p:spPr bwMode="auto">
          <a:xfrm>
            <a:off x="6172200" y="5334000"/>
            <a:ext cx="2667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000" b="1"/>
              <a:t>Tetrahedral 4 identical bonds 109.5</a:t>
            </a:r>
            <a:r>
              <a:rPr lang="en-US" altLang="en-US" sz="2000" b="1">
                <a:cs typeface="Arial" panose="020B0604020202020204" pitchFamily="34" charset="0"/>
              </a:rPr>
              <a:t>° apart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1903E74-59ED-4A0F-9132-FA705CBA3C8B}" type="slidenum">
              <a:rPr lang="en-US" altLang="en-US" sz="1400" smtClean="0"/>
              <a:pPr>
                <a:spcBef>
                  <a:spcPct val="0"/>
                </a:spcBef>
                <a:buFontTx/>
                <a:buNone/>
              </a:pPr>
              <a:t>51</a:t>
            </a:fld>
            <a:endParaRPr lang="en-US" altLang="en-US" sz="1400" smtClean="0"/>
          </a:p>
        </p:txBody>
      </p:sp>
      <p:sp>
        <p:nvSpPr>
          <p:cNvPr id="58371" name="Rectangle 2"/>
          <p:cNvSpPr>
            <a:spLocks noGrp="1" noChangeArrowheads="1"/>
          </p:cNvSpPr>
          <p:nvPr>
            <p:ph type="title"/>
          </p:nvPr>
        </p:nvSpPr>
        <p:spPr/>
        <p:txBody>
          <a:bodyPr/>
          <a:lstStyle/>
          <a:p>
            <a:pPr eaLnBrk="1" hangingPunct="1"/>
            <a:r>
              <a:rPr lang="en-US" altLang="en-US" smtClean="0"/>
              <a:t>8.4 Ion: EC and Sizes </a:t>
            </a:r>
          </a:p>
        </p:txBody>
      </p:sp>
      <p:sp>
        <p:nvSpPr>
          <p:cNvPr id="58372" name="Rectangle 3"/>
          <p:cNvSpPr>
            <a:spLocks noGrp="1" noChangeArrowheads="1"/>
          </p:cNvSpPr>
          <p:nvPr>
            <p:ph type="body" idx="1"/>
          </p:nvPr>
        </p:nvSpPr>
        <p:spPr/>
        <p:txBody>
          <a:bodyPr/>
          <a:lstStyle/>
          <a:p>
            <a:pPr eaLnBrk="1" hangingPunct="1">
              <a:lnSpc>
                <a:spcPct val="80000"/>
              </a:lnSpc>
            </a:pPr>
            <a:r>
              <a:rPr lang="en-US" altLang="en-US" sz="2800" smtClean="0"/>
              <a:t>Achieving </a:t>
            </a:r>
            <a:r>
              <a:rPr lang="en-US" altLang="en-US" sz="2800" u="sng" smtClean="0"/>
              <a:t>N</a:t>
            </a:r>
            <a:r>
              <a:rPr lang="en-US" altLang="en-US" sz="2800" smtClean="0"/>
              <a:t>oble </a:t>
            </a:r>
            <a:r>
              <a:rPr lang="en-US" altLang="en-US" sz="2800" u="sng" smtClean="0"/>
              <a:t>G</a:t>
            </a:r>
            <a:r>
              <a:rPr lang="en-US" altLang="en-US" sz="2800" smtClean="0"/>
              <a:t>as </a:t>
            </a:r>
            <a:r>
              <a:rPr lang="en-US" altLang="en-US" sz="2800" u="sng" smtClean="0"/>
              <a:t>E</a:t>
            </a:r>
            <a:r>
              <a:rPr lang="en-US" altLang="en-US" sz="2800" smtClean="0"/>
              <a:t>lectron </a:t>
            </a:r>
            <a:r>
              <a:rPr lang="en-US" altLang="en-US" sz="2800" u="sng" smtClean="0"/>
              <a:t>C</a:t>
            </a:r>
            <a:r>
              <a:rPr lang="en-US" altLang="en-US" sz="2800" smtClean="0"/>
              <a:t>onfigurations (NGEC)</a:t>
            </a:r>
          </a:p>
          <a:p>
            <a:pPr eaLnBrk="1" hangingPunct="1">
              <a:lnSpc>
                <a:spcPct val="80000"/>
              </a:lnSpc>
            </a:pPr>
            <a:endParaRPr lang="en-US" altLang="en-US" sz="2800" smtClean="0"/>
          </a:p>
          <a:p>
            <a:pPr eaLnBrk="1" hangingPunct="1">
              <a:lnSpc>
                <a:spcPct val="80000"/>
              </a:lnSpc>
            </a:pPr>
            <a:r>
              <a:rPr lang="en-US" altLang="en-US" sz="2800" smtClean="0">
                <a:solidFill>
                  <a:schemeClr val="tx2"/>
                </a:solidFill>
              </a:rPr>
              <a:t>Two nonmetals</a:t>
            </a:r>
            <a:r>
              <a:rPr lang="en-US" altLang="en-US" sz="2800" smtClean="0">
                <a:solidFill>
                  <a:schemeClr val="bg2"/>
                </a:solidFill>
              </a:rPr>
              <a:t> </a:t>
            </a:r>
            <a:r>
              <a:rPr lang="en-US" altLang="en-US" sz="2800" smtClean="0"/>
              <a:t>react:  They </a:t>
            </a:r>
            <a:r>
              <a:rPr lang="en-US" altLang="en-US" sz="2800" smtClean="0">
                <a:solidFill>
                  <a:schemeClr val="tx2"/>
                </a:solidFill>
              </a:rPr>
              <a:t>share</a:t>
            </a:r>
            <a:r>
              <a:rPr lang="en-US" altLang="en-US" sz="2800" smtClean="0"/>
              <a:t> electrons to achieve NGEC.</a:t>
            </a:r>
          </a:p>
          <a:p>
            <a:pPr eaLnBrk="1" hangingPunct="1">
              <a:lnSpc>
                <a:spcPct val="80000"/>
              </a:lnSpc>
            </a:pPr>
            <a:endParaRPr lang="en-US" altLang="en-US" sz="2800" smtClean="0"/>
          </a:p>
          <a:p>
            <a:pPr eaLnBrk="1" hangingPunct="1">
              <a:lnSpc>
                <a:spcPct val="80000"/>
              </a:lnSpc>
            </a:pPr>
            <a:r>
              <a:rPr lang="en-US" altLang="en-US" sz="2800" smtClean="0">
                <a:solidFill>
                  <a:schemeClr val="tx2"/>
                </a:solidFill>
              </a:rPr>
              <a:t>A nonmetal and a  metal</a:t>
            </a:r>
            <a:r>
              <a:rPr lang="en-US" altLang="en-US" sz="2800" smtClean="0">
                <a:solidFill>
                  <a:schemeClr val="bg2"/>
                </a:solidFill>
              </a:rPr>
              <a:t> </a:t>
            </a:r>
            <a:r>
              <a:rPr lang="en-US" altLang="en-US" sz="2800" smtClean="0"/>
              <a:t>react (ionic compound):  The valence orbitals of the metal are emptied (transferred) to achieve NGEC.  The valence electron configuration of the nonmetal achieves NGEC.</a:t>
            </a:r>
          </a:p>
          <a:p>
            <a:pPr eaLnBrk="1" hangingPunct="1">
              <a:lnSpc>
                <a:spcPct val="80000"/>
              </a:lnSpc>
            </a:pPr>
            <a:endParaRPr lang="en-US" altLang="en-US" sz="2800"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5484C5-FBD9-46FF-ADE9-EA4CEC8D483A}" type="slidenum">
              <a:rPr lang="en-US" altLang="en-US" sz="1400" smtClean="0"/>
              <a:pPr>
                <a:spcBef>
                  <a:spcPct val="0"/>
                </a:spcBef>
                <a:buFontTx/>
                <a:buNone/>
              </a:pPr>
              <a:t>52</a:t>
            </a:fld>
            <a:endParaRPr lang="en-US" altLang="en-US" sz="1400" smtClean="0"/>
          </a:p>
        </p:txBody>
      </p:sp>
      <p:sp>
        <p:nvSpPr>
          <p:cNvPr id="59396" name="Rectangle 3"/>
          <p:cNvSpPr>
            <a:spLocks noGrp="1" noChangeArrowheads="1"/>
          </p:cNvSpPr>
          <p:nvPr>
            <p:ph type="body" idx="1"/>
          </p:nvPr>
        </p:nvSpPr>
        <p:spPr/>
        <p:txBody>
          <a:bodyPr/>
          <a:lstStyle/>
          <a:p>
            <a:pPr eaLnBrk="1" hangingPunct="1"/>
            <a:r>
              <a:rPr lang="en-US" altLang="en-US" smtClean="0"/>
              <a:t>The representative metals contain 3 main groups, the alkali metals, the alkaline earth metals, and the post-transitional metals. </a:t>
            </a:r>
          </a:p>
        </p:txBody>
      </p:sp>
      <p:pic>
        <p:nvPicPr>
          <p:cNvPr id="59397" name="Picture 5" descr="Representative Metals: Imagema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505200"/>
            <a:ext cx="551497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8DC3BB-2D9E-440C-BDC9-B9D4F0F4ACB1}" type="slidenum">
              <a:rPr lang="en-US" altLang="en-US" sz="1400" smtClean="0"/>
              <a:pPr>
                <a:spcBef>
                  <a:spcPct val="0"/>
                </a:spcBef>
                <a:buFontTx/>
                <a:buNone/>
              </a:pPr>
              <a:t>53</a:t>
            </a:fld>
            <a:endParaRPr lang="en-US" altLang="en-US" sz="1400" smtClean="0"/>
          </a:p>
        </p:txBody>
      </p:sp>
      <p:sp>
        <p:nvSpPr>
          <p:cNvPr id="60419" name="Rectangle 2"/>
          <p:cNvSpPr>
            <a:spLocks noGrp="1" noChangeArrowheads="1"/>
          </p:cNvSpPr>
          <p:nvPr>
            <p:ph type="title"/>
          </p:nvPr>
        </p:nvSpPr>
        <p:spPr/>
        <p:txBody>
          <a:bodyPr/>
          <a:lstStyle/>
          <a:p>
            <a:pPr eaLnBrk="1" hangingPunct="1"/>
            <a:r>
              <a:rPr lang="en-US" altLang="en-US" smtClean="0"/>
              <a:t>Isoelectronic Ions </a:t>
            </a:r>
          </a:p>
        </p:txBody>
      </p:sp>
      <p:sp>
        <p:nvSpPr>
          <p:cNvPr id="60420" name="Rectangle 3"/>
          <p:cNvSpPr>
            <a:spLocks noGrp="1" noChangeArrowheads="1"/>
          </p:cNvSpPr>
          <p:nvPr>
            <p:ph type="body" idx="1"/>
          </p:nvPr>
        </p:nvSpPr>
        <p:spPr/>
        <p:txBody>
          <a:bodyPr/>
          <a:lstStyle/>
          <a:p>
            <a:pPr eaLnBrk="1" hangingPunct="1"/>
            <a:r>
              <a:rPr lang="en-US" altLang="en-US" smtClean="0"/>
              <a:t>Ions containing the same number of electrons</a:t>
            </a:r>
          </a:p>
          <a:p>
            <a:pPr eaLnBrk="1" hangingPunct="1">
              <a:buFontTx/>
              <a:buNone/>
            </a:pPr>
            <a:endParaRPr lang="en-US" altLang="en-US" smtClean="0"/>
          </a:p>
          <a:p>
            <a:pPr eaLnBrk="1" hangingPunct="1">
              <a:buFontTx/>
              <a:buNone/>
            </a:pPr>
            <a:r>
              <a:rPr lang="en-US" altLang="en-US" smtClean="0"/>
              <a:t>Ex: O</a:t>
            </a:r>
            <a:r>
              <a:rPr lang="en-US" altLang="en-US" baseline="30000" smtClean="0"/>
              <a:t>2</a:t>
            </a:r>
            <a:r>
              <a:rPr lang="en-US" altLang="en-US" baseline="30000" smtClean="0">
                <a:latin typeface="Symbol" panose="05050102010706020507" pitchFamily="18" charset="2"/>
              </a:rPr>
              <a:t></a:t>
            </a:r>
            <a:r>
              <a:rPr lang="en-US" altLang="en-US" smtClean="0"/>
              <a:t>, F</a:t>
            </a:r>
            <a:r>
              <a:rPr lang="en-US" altLang="en-US" baseline="30000" smtClean="0">
                <a:latin typeface="Symbol" panose="05050102010706020507" pitchFamily="18" charset="2"/>
              </a:rPr>
              <a:t></a:t>
            </a:r>
            <a:r>
              <a:rPr lang="en-US" altLang="en-US" smtClean="0"/>
              <a:t>, Na</a:t>
            </a:r>
            <a:r>
              <a:rPr lang="en-US" altLang="en-US" baseline="30000" smtClean="0"/>
              <a:t>+</a:t>
            </a:r>
            <a:r>
              <a:rPr lang="en-US" altLang="en-US" smtClean="0"/>
              <a:t>, Mg</a:t>
            </a:r>
            <a:r>
              <a:rPr lang="en-US" altLang="en-US" baseline="30000" smtClean="0"/>
              <a:t>2+</a:t>
            </a:r>
            <a:r>
              <a:rPr lang="en-US" altLang="en-US" smtClean="0"/>
              <a:t>, Al</a:t>
            </a:r>
            <a:r>
              <a:rPr lang="en-US" altLang="en-US" baseline="30000" smtClean="0"/>
              <a:t>3+</a:t>
            </a:r>
            <a:r>
              <a:rPr lang="en-US" altLang="en-US" smtClean="0"/>
              <a:t> </a:t>
            </a:r>
          </a:p>
          <a:p>
            <a:pPr eaLnBrk="1" hangingPunct="1">
              <a:buFontTx/>
              <a:buNone/>
            </a:pPr>
            <a:r>
              <a:rPr lang="en-US" altLang="en-US" smtClean="0"/>
              <a:t>all have EC of [Ne]</a:t>
            </a:r>
          </a:p>
          <a:p>
            <a:pPr eaLnBrk="1" hangingPunct="1">
              <a:buFontTx/>
              <a:buNone/>
            </a:pPr>
            <a:endParaRPr lang="en-US" altLang="en-US" smtClean="0"/>
          </a:p>
          <a:p>
            <a:pPr eaLnBrk="1" hangingPunct="1">
              <a:spcAft>
                <a:spcPct val="100000"/>
              </a:spcAft>
            </a:pPr>
            <a:endParaRPr lang="en-US" alt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9A7057-8CDB-417D-AD3F-6531940B238F}" type="slidenum">
              <a:rPr lang="en-US" altLang="en-US" sz="1400" smtClean="0"/>
              <a:pPr>
                <a:spcBef>
                  <a:spcPct val="0"/>
                </a:spcBef>
                <a:buFontTx/>
                <a:buNone/>
              </a:pPr>
              <a:t>54</a:t>
            </a:fld>
            <a:endParaRPr lang="en-US" altLang="en-US" sz="1400" smtClean="0"/>
          </a:p>
        </p:txBody>
      </p:sp>
      <p:sp>
        <p:nvSpPr>
          <p:cNvPr id="61443" name="Rectangle 2"/>
          <p:cNvSpPr>
            <a:spLocks noGrp="1" noChangeArrowheads="1"/>
          </p:cNvSpPr>
          <p:nvPr>
            <p:ph type="title"/>
          </p:nvPr>
        </p:nvSpPr>
        <p:spPr/>
        <p:txBody>
          <a:bodyPr/>
          <a:lstStyle/>
          <a:p>
            <a:pPr eaLnBrk="1" hangingPunct="1"/>
            <a:r>
              <a:rPr lang="en-US" altLang="en-US" sz="4000" smtClean="0"/>
              <a:t>Determining Size of Isoelectronic Ions</a:t>
            </a:r>
          </a:p>
        </p:txBody>
      </p:sp>
      <p:sp>
        <p:nvSpPr>
          <p:cNvPr id="61444" name="Rectangle 3"/>
          <p:cNvSpPr>
            <a:spLocks noGrp="1" noChangeArrowheads="1"/>
          </p:cNvSpPr>
          <p:nvPr>
            <p:ph type="body" idx="1"/>
          </p:nvPr>
        </p:nvSpPr>
        <p:spPr/>
        <p:txBody>
          <a:bodyPr/>
          <a:lstStyle/>
          <a:p>
            <a:pPr marL="609600" indent="-609600" eaLnBrk="1" hangingPunct="1">
              <a:lnSpc>
                <a:spcPct val="80000"/>
              </a:lnSpc>
              <a:buFontTx/>
              <a:buAutoNum type="arabicPeriod"/>
            </a:pPr>
            <a:r>
              <a:rPr lang="en-US" altLang="en-US" sz="2800" smtClean="0"/>
              <a:t>All have same # of e-  so look at# of  p</a:t>
            </a:r>
            <a:r>
              <a:rPr lang="en-US" altLang="en-US" sz="2800" baseline="30000" smtClean="0"/>
              <a:t>+</a:t>
            </a:r>
          </a:p>
          <a:p>
            <a:pPr marL="609600" indent="-609600" eaLnBrk="1" hangingPunct="1">
              <a:lnSpc>
                <a:spcPct val="80000"/>
              </a:lnSpc>
              <a:buFontTx/>
              <a:buAutoNum type="arabicPeriod"/>
            </a:pPr>
            <a:endParaRPr lang="en-US" altLang="en-US" sz="2800" smtClean="0"/>
          </a:p>
          <a:p>
            <a:pPr marL="609600" indent="-609600" eaLnBrk="1" hangingPunct="1">
              <a:lnSpc>
                <a:spcPct val="80000"/>
              </a:lnSpc>
              <a:buFontTx/>
              <a:buNone/>
            </a:pPr>
            <a:r>
              <a:rPr lang="en-US" altLang="en-US" sz="2800" smtClean="0"/>
              <a:t>Ion:   O</a:t>
            </a:r>
            <a:r>
              <a:rPr lang="en-US" altLang="en-US" sz="2800" baseline="30000" smtClean="0"/>
              <a:t>2</a:t>
            </a:r>
            <a:r>
              <a:rPr lang="en-US" altLang="en-US" sz="2800" baseline="30000" smtClean="0">
                <a:latin typeface="Symbol" panose="05050102010706020507" pitchFamily="18" charset="2"/>
              </a:rPr>
              <a:t>  </a:t>
            </a:r>
            <a:r>
              <a:rPr lang="en-US" altLang="en-US" sz="2800" smtClean="0"/>
              <a:t>, F</a:t>
            </a:r>
            <a:r>
              <a:rPr lang="en-US" altLang="en-US" sz="2800" baseline="30000" smtClean="0">
                <a:latin typeface="Symbol" panose="05050102010706020507" pitchFamily="18" charset="2"/>
              </a:rPr>
              <a:t>  </a:t>
            </a:r>
            <a:r>
              <a:rPr lang="en-US" altLang="en-US" sz="2800" smtClean="0"/>
              <a:t>, Na</a:t>
            </a:r>
            <a:r>
              <a:rPr lang="en-US" altLang="en-US" sz="2800" baseline="30000" smtClean="0"/>
              <a:t>+  </a:t>
            </a:r>
            <a:r>
              <a:rPr lang="en-US" altLang="en-US" sz="2800" smtClean="0"/>
              <a:t>, Mg</a:t>
            </a:r>
            <a:r>
              <a:rPr lang="en-US" altLang="en-US" sz="2800" baseline="30000" smtClean="0"/>
              <a:t>2+  </a:t>
            </a:r>
            <a:r>
              <a:rPr lang="en-US" altLang="en-US" sz="2800" smtClean="0"/>
              <a:t>, Al</a:t>
            </a:r>
            <a:r>
              <a:rPr lang="en-US" altLang="en-US" sz="2800" baseline="30000" smtClean="0"/>
              <a:t>3+</a:t>
            </a:r>
          </a:p>
          <a:p>
            <a:pPr marL="609600" indent="-609600" eaLnBrk="1" hangingPunct="1">
              <a:lnSpc>
                <a:spcPct val="80000"/>
              </a:lnSpc>
              <a:buFontTx/>
              <a:buNone/>
            </a:pPr>
            <a:r>
              <a:rPr lang="en-US" altLang="en-US" sz="2800" smtClean="0"/>
              <a:t>p+:    8      9     11      12      13</a:t>
            </a:r>
          </a:p>
          <a:p>
            <a:pPr marL="609600" indent="-609600" eaLnBrk="1" hangingPunct="1">
              <a:lnSpc>
                <a:spcPct val="80000"/>
              </a:lnSpc>
              <a:buFontTx/>
              <a:buNone/>
            </a:pPr>
            <a:endParaRPr lang="en-US" altLang="en-US" sz="2800" smtClean="0"/>
          </a:p>
          <a:p>
            <a:pPr marL="609600" indent="-609600" eaLnBrk="1" hangingPunct="1">
              <a:lnSpc>
                <a:spcPct val="80000"/>
              </a:lnSpc>
              <a:buFontTx/>
              <a:buNone/>
            </a:pPr>
            <a:r>
              <a:rPr lang="en-US" altLang="en-US" sz="2800" smtClean="0"/>
              <a:t>As number of # p</a:t>
            </a:r>
            <a:r>
              <a:rPr lang="en-US" altLang="en-US" sz="2800" baseline="30000" smtClean="0"/>
              <a:t>+</a:t>
            </a:r>
            <a:r>
              <a:rPr lang="en-US" altLang="en-US" sz="2800" smtClean="0"/>
              <a:t> increases atomic size decreases due to increased attraction of e- to p</a:t>
            </a:r>
            <a:r>
              <a:rPr lang="en-US" altLang="en-US" sz="2800" baseline="30000" smtClean="0"/>
              <a:t>+ </a:t>
            </a:r>
            <a:r>
              <a:rPr lang="en-US" altLang="en-US" sz="2800" smtClean="0"/>
              <a:t>in the nucleus.</a:t>
            </a:r>
          </a:p>
          <a:p>
            <a:pPr marL="609600" indent="-609600" eaLnBrk="1" hangingPunct="1">
              <a:lnSpc>
                <a:spcPct val="80000"/>
              </a:lnSpc>
              <a:buFontTx/>
              <a:buNone/>
            </a:pPr>
            <a:endParaRPr lang="en-US" altLang="en-US" sz="2800" smtClean="0"/>
          </a:p>
          <a:p>
            <a:pPr marL="609600" indent="-609600" eaLnBrk="1" hangingPunct="1">
              <a:lnSpc>
                <a:spcPct val="80000"/>
              </a:lnSpc>
              <a:buFontTx/>
              <a:buNone/>
            </a:pPr>
            <a:r>
              <a:rPr lang="en-US" altLang="en-US" sz="2800" smtClean="0"/>
              <a:t>Fig 8.8 pg 364</a:t>
            </a:r>
            <a:endParaRPr lang="en-US" altLang="en-US" sz="2800" baseline="30000" smtClean="0"/>
          </a:p>
          <a:p>
            <a:pPr marL="609600" indent="-609600" eaLnBrk="1" hangingPunct="1">
              <a:lnSpc>
                <a:spcPct val="80000"/>
              </a:lnSpc>
              <a:buFontTx/>
              <a:buNone/>
            </a:pPr>
            <a:endParaRPr lang="en-US" altLang="en-US" sz="2800" baseline="30000" smtClean="0"/>
          </a:p>
          <a:p>
            <a:pPr marL="609600" indent="-609600" eaLnBrk="1" hangingPunct="1">
              <a:lnSpc>
                <a:spcPct val="80000"/>
              </a:lnSpc>
              <a:buFontTx/>
              <a:buNone/>
            </a:pPr>
            <a:endParaRPr lang="en-US" altLang="en-US" sz="280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latin typeface="Calibri" panose="020F0502020204030204" pitchFamily="34" charset="0"/>
                <a:cs typeface="Calibri" panose="020F0502020204030204" pitchFamily="34" charset="0"/>
              </a:rPr>
              <a:t>Ionic Radii</a:t>
            </a:r>
          </a:p>
        </p:txBody>
      </p:sp>
      <p:sp>
        <p:nvSpPr>
          <p:cNvPr id="62467"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62468"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1C41E2-3539-45B4-971C-40440F79213B}"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55</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62469" name="Text Box 3"/>
          <p:cNvSpPr txBox="1">
            <a:spLocks noChangeArrowheads="1"/>
          </p:cNvSpPr>
          <p:nvPr/>
        </p:nvSpPr>
        <p:spPr bwMode="auto">
          <a:xfrm>
            <a:off x="0" y="5665788"/>
            <a:ext cx="9144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rgbClr val="000000"/>
                </a:solidFill>
                <a:ea typeface="MS PGothic" panose="020B0600070205080204" pitchFamily="34" charset="-128"/>
                <a:cs typeface="Arial" panose="020B0604020202020204" pitchFamily="34" charset="0"/>
              </a:rPr>
              <a:t>To play movie you must be in Slide Show Mode</a:t>
            </a:r>
            <a:endParaRPr lang="en-US" altLang="en-US" sz="1800">
              <a:solidFill>
                <a:srgbClr val="000000"/>
              </a:solidFill>
              <a:ea typeface="MS PGothic" panose="020B0600070205080204" pitchFamily="34" charset="-128"/>
              <a:cs typeface="Arial" panose="020B0604020202020204" pitchFamily="34" charset="0"/>
            </a:endParaRP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PC Users: Please wait for content to load, then click to play</a:t>
            </a:r>
          </a:p>
          <a:p>
            <a:pPr algn="ctr" eaLnBrk="1" hangingPunct="1">
              <a:spcBef>
                <a:spcPct val="0"/>
              </a:spcBef>
              <a:buFontTx/>
              <a:buNone/>
            </a:pPr>
            <a:r>
              <a:rPr lang="en-US" altLang="en-US" sz="1800">
                <a:solidFill>
                  <a:srgbClr val="000000"/>
                </a:solidFill>
                <a:ea typeface="MS PGothic" panose="020B0600070205080204" pitchFamily="34" charset="-128"/>
                <a:cs typeface="Arial" panose="020B0604020202020204" pitchFamily="34" charset="0"/>
              </a:rPr>
              <a:t>Mac Users: </a:t>
            </a:r>
            <a:r>
              <a:rPr lang="en-US" altLang="en-US" sz="1800" b="1" u="sng">
                <a:solidFill>
                  <a:srgbClr val="009999"/>
                </a:solidFill>
                <a:ea typeface="MS PGothic" panose="020B0600070205080204" pitchFamily="34" charset="-128"/>
                <a:cs typeface="Arial" panose="020B0604020202020204" pitchFamily="34" charset="0"/>
                <a:hlinkClick r:id="rId4" action="ppaction://hlinkfile"/>
              </a:rPr>
              <a:t>CLICK HERE</a:t>
            </a:r>
            <a:endParaRPr lang="en-US" altLang="en-US" sz="1800" b="1">
              <a:ea typeface="MS PGothic" panose="020B0600070205080204" pitchFamily="34" charset="-128"/>
              <a:cs typeface="Arial" panose="020B0604020202020204" pitchFamily="34" charset="0"/>
            </a:endParaRPr>
          </a:p>
        </p:txBody>
      </p:sp>
    </p:spTree>
    <p:controls>
      <mc:AlternateContent xmlns:mc="http://schemas.openxmlformats.org/markup-compatibility/2006">
        <mc:Choice xmlns:v="urn:schemas-microsoft-com:vml" Requires="v">
          <p:control spid="62482" name="ShockwaveFlash1" r:id="rId2" imgW="1828800" imgH="1828800"/>
        </mc:Choice>
        <mc:Fallback>
          <p:control name="ShockwaveFlash1" r:id="rId2" imgW="1828800" imgH="1828800">
            <p:pic>
              <p:nvPicPr>
                <p:cNvPr id="62470" name="ShockwaveFlash1"/>
                <p:cNvPicPr preferRelativeResize="0">
                  <a:picLocks noChangeArrowheads="1" noChangeShapeType="1"/>
                </p:cNvPicPr>
                <p:nvPr/>
              </p:nvPicPr>
              <p:blipFill>
                <a:blip r:embed="rId5"/>
                <a:srcRect/>
                <a:stretch>
                  <a:fillRect/>
                </a:stretch>
              </p:blipFill>
              <p:spPr bwMode="auto">
                <a:xfrm>
                  <a:off x="3048000" y="2400300"/>
                  <a:ext cx="3048000" cy="24765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8FA93C1-369C-4588-A70E-46E446EAA202}" type="slidenum">
              <a:rPr lang="en-US" altLang="en-US" sz="1400" smtClean="0"/>
              <a:pPr>
                <a:spcBef>
                  <a:spcPct val="0"/>
                </a:spcBef>
                <a:buFontTx/>
                <a:buNone/>
              </a:pPr>
              <a:t>56</a:t>
            </a:fld>
            <a:endParaRPr lang="en-US" altLang="en-US" sz="1400" smtClean="0"/>
          </a:p>
        </p:txBody>
      </p:sp>
      <p:sp>
        <p:nvSpPr>
          <p:cNvPr id="63491" name="Rectangle 2"/>
          <p:cNvSpPr>
            <a:spLocks noGrp="1" noChangeArrowheads="1"/>
          </p:cNvSpPr>
          <p:nvPr>
            <p:ph type="title"/>
          </p:nvPr>
        </p:nvSpPr>
        <p:spPr/>
        <p:txBody>
          <a:bodyPr/>
          <a:lstStyle/>
          <a:p>
            <a:pPr eaLnBrk="1" hangingPunct="1"/>
            <a:r>
              <a:rPr lang="en-US" altLang="en-US" smtClean="0"/>
              <a:t>Homework</a:t>
            </a:r>
          </a:p>
        </p:txBody>
      </p:sp>
      <p:sp>
        <p:nvSpPr>
          <p:cNvPr id="63492" name="Rectangle 3"/>
          <p:cNvSpPr>
            <a:spLocks noGrp="1" noChangeArrowheads="1"/>
          </p:cNvSpPr>
          <p:nvPr>
            <p:ph type="body" idx="1"/>
          </p:nvPr>
        </p:nvSpPr>
        <p:spPr/>
        <p:txBody>
          <a:bodyPr/>
          <a:lstStyle/>
          <a:p>
            <a:pPr eaLnBrk="1" hangingPunct="1"/>
            <a:r>
              <a:rPr lang="en-US" altLang="en-US" smtClean="0"/>
              <a:t>Pg 406 </a:t>
            </a:r>
          </a:p>
          <a:p>
            <a:pPr eaLnBrk="1" hangingPunct="1"/>
            <a:endParaRPr lang="en-US" altLang="en-US" smtClean="0"/>
          </a:p>
          <a:p>
            <a:pPr eaLnBrk="1" hangingPunct="1"/>
            <a:r>
              <a:rPr lang="en-US" altLang="en-US" smtClean="0"/>
              <a:t>#’s 30, 32, 34, 35, 38</a:t>
            </a:r>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E374D4-024F-4C53-A3EF-1B849C7FA71C}" type="slidenum">
              <a:rPr lang="en-US" altLang="en-US" sz="1400" smtClean="0"/>
              <a:pPr>
                <a:spcBef>
                  <a:spcPct val="0"/>
                </a:spcBef>
                <a:buFontTx/>
                <a:buNone/>
              </a:pPr>
              <a:t>57</a:t>
            </a:fld>
            <a:endParaRPr lang="en-US" altLang="en-US" sz="1400" smtClean="0"/>
          </a:p>
        </p:txBody>
      </p:sp>
      <p:sp>
        <p:nvSpPr>
          <p:cNvPr id="64515" name="Rectangle 2"/>
          <p:cNvSpPr>
            <a:spLocks noGrp="1" noChangeArrowheads="1"/>
          </p:cNvSpPr>
          <p:nvPr>
            <p:ph type="title"/>
          </p:nvPr>
        </p:nvSpPr>
        <p:spPr/>
        <p:txBody>
          <a:bodyPr/>
          <a:lstStyle/>
          <a:p>
            <a:pPr eaLnBrk="1" hangingPunct="1"/>
            <a:r>
              <a:rPr lang="en-US" altLang="en-US" smtClean="0"/>
              <a:t>8.8 Covalent Bond Energies</a:t>
            </a:r>
          </a:p>
        </p:txBody>
      </p:sp>
      <p:sp>
        <p:nvSpPr>
          <p:cNvPr id="64516" name="Rectangle 3"/>
          <p:cNvSpPr>
            <a:spLocks noGrp="1" noChangeArrowheads="1"/>
          </p:cNvSpPr>
          <p:nvPr>
            <p:ph type="body" idx="1"/>
          </p:nvPr>
        </p:nvSpPr>
        <p:spPr/>
        <p:txBody>
          <a:bodyPr/>
          <a:lstStyle/>
          <a:p>
            <a:pPr eaLnBrk="1" hangingPunct="1"/>
            <a:r>
              <a:rPr lang="en-US" altLang="en-US" smtClean="0"/>
              <a:t>In this section we will discuss…</a:t>
            </a:r>
          </a:p>
          <a:p>
            <a:pPr eaLnBrk="1" hangingPunct="1"/>
            <a:endParaRPr lang="en-US" altLang="en-US" smtClean="0"/>
          </a:p>
          <a:p>
            <a:pPr lvl="1" eaLnBrk="1" hangingPunct="1"/>
            <a:r>
              <a:rPr lang="en-US" altLang="en-US" smtClean="0"/>
              <a:t>What gives bonds their strength and energy?</a:t>
            </a:r>
          </a:p>
          <a:p>
            <a:pPr lvl="1" eaLnBrk="1" hangingPunct="1">
              <a:buFontTx/>
              <a:buChar char="-"/>
            </a:pPr>
            <a:r>
              <a:rPr lang="en-US" altLang="en-US" smtClean="0"/>
              <a:t>How to calculate bond energy for a molecule</a:t>
            </a:r>
          </a:p>
          <a:p>
            <a:pPr lvl="1" eaLnBrk="1" hangingPunct="1">
              <a:buFontTx/>
              <a:buNone/>
            </a:pPr>
            <a:r>
              <a:rPr lang="en-US" altLang="en-US" smtClean="0"/>
              <a:t>- How to calculate bond energy for a RXN</a:t>
            </a:r>
          </a:p>
          <a:p>
            <a:pPr lvl="1" eaLnBrk="1" hangingPunct="1">
              <a:buFontTx/>
              <a:buNone/>
            </a:pPr>
            <a:endParaRPr lang="en-US" altLang="en-US" smtClean="0"/>
          </a:p>
          <a:p>
            <a:pPr lvl="1"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2F5B121-4DC7-4DFA-BF30-80C4083863AB}" type="slidenum">
              <a:rPr lang="en-US" altLang="en-US" sz="1400" smtClean="0"/>
              <a:pPr>
                <a:spcBef>
                  <a:spcPct val="0"/>
                </a:spcBef>
                <a:buFontTx/>
                <a:buNone/>
              </a:pPr>
              <a:t>58</a:t>
            </a:fld>
            <a:endParaRPr lang="en-US" altLang="en-US" sz="1400" smtClean="0"/>
          </a:p>
        </p:txBody>
      </p:sp>
      <p:sp>
        <p:nvSpPr>
          <p:cNvPr id="65539" name="Rectangle 2"/>
          <p:cNvSpPr>
            <a:spLocks noGrp="1" noChangeArrowheads="1"/>
          </p:cNvSpPr>
          <p:nvPr>
            <p:ph type="title"/>
          </p:nvPr>
        </p:nvSpPr>
        <p:spPr/>
        <p:txBody>
          <a:bodyPr/>
          <a:lstStyle/>
          <a:p>
            <a:pPr eaLnBrk="1" hangingPunct="1"/>
            <a:r>
              <a:rPr lang="en-US" altLang="en-US" smtClean="0"/>
              <a:t>Types of Bonds</a:t>
            </a:r>
          </a:p>
        </p:txBody>
      </p:sp>
      <p:sp>
        <p:nvSpPr>
          <p:cNvPr id="65540" name="Rectangle 3"/>
          <p:cNvSpPr>
            <a:spLocks noGrp="1" noChangeArrowheads="1"/>
          </p:cNvSpPr>
          <p:nvPr>
            <p:ph type="body" idx="1"/>
          </p:nvPr>
        </p:nvSpPr>
        <p:spPr/>
        <p:txBody>
          <a:bodyPr/>
          <a:lstStyle/>
          <a:p>
            <a:pPr eaLnBrk="1" hangingPunct="1"/>
            <a:r>
              <a:rPr lang="en-US" altLang="en-US" smtClean="0"/>
              <a:t>Single bond: 2 atoms share 1 pair of electrons       C-C</a:t>
            </a:r>
          </a:p>
          <a:p>
            <a:pPr eaLnBrk="1" hangingPunct="1"/>
            <a:endParaRPr lang="en-US" altLang="en-US" smtClean="0"/>
          </a:p>
          <a:p>
            <a:pPr eaLnBrk="1" hangingPunct="1"/>
            <a:r>
              <a:rPr lang="en-US" altLang="en-US" smtClean="0"/>
              <a:t>Double Bond: 2 atoms share 2 pairs o f electrons C=C</a:t>
            </a:r>
          </a:p>
          <a:p>
            <a:pPr eaLnBrk="1" hangingPunct="1"/>
            <a:endParaRPr lang="en-US" altLang="en-US" smtClean="0"/>
          </a:p>
          <a:p>
            <a:pPr eaLnBrk="1" hangingPunct="1"/>
            <a:r>
              <a:rPr lang="en-US" altLang="en-US" smtClean="0"/>
              <a:t>Triple Bond: 2 atoms share three pairs of electrons. C</a:t>
            </a:r>
            <a:r>
              <a:rPr lang="el-GR" altLang="en-US" smtClean="0">
                <a:cs typeface="Arial" panose="020B0604020202020204" pitchFamily="34" charset="0"/>
              </a:rPr>
              <a:t>Ξ</a:t>
            </a:r>
            <a:r>
              <a:rPr lang="en-US" altLang="en-US" smtClean="0">
                <a:cs typeface="Arial" panose="020B0604020202020204" pitchFamily="34" charset="0"/>
              </a:rPr>
              <a:t>C</a:t>
            </a:r>
            <a:endParaRPr lang="el-GR" altLang="en-US"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F7B2A7-60BD-409D-AEE6-4D6D732788D0}" type="slidenum">
              <a:rPr lang="en-US" altLang="en-US" sz="1400" smtClean="0"/>
              <a:pPr>
                <a:spcBef>
                  <a:spcPct val="0"/>
                </a:spcBef>
                <a:buFontTx/>
                <a:buNone/>
              </a:pPr>
              <a:t>59</a:t>
            </a:fld>
            <a:endParaRPr lang="en-US" altLang="en-US" sz="1400" smtClean="0"/>
          </a:p>
        </p:txBody>
      </p:sp>
      <p:sp>
        <p:nvSpPr>
          <p:cNvPr id="66563" name="Rectangle 2"/>
          <p:cNvSpPr>
            <a:spLocks noGrp="1" noChangeArrowheads="1"/>
          </p:cNvSpPr>
          <p:nvPr>
            <p:ph type="title"/>
          </p:nvPr>
        </p:nvSpPr>
        <p:spPr/>
        <p:txBody>
          <a:bodyPr/>
          <a:lstStyle/>
          <a:p>
            <a:pPr eaLnBrk="1" hangingPunct="1"/>
            <a:r>
              <a:rPr lang="en-US" altLang="en-US" smtClean="0"/>
              <a:t>Bond Length table 8.4</a:t>
            </a:r>
          </a:p>
        </p:txBody>
      </p:sp>
      <p:sp>
        <p:nvSpPr>
          <p:cNvPr id="66564" name="Rectangle 3"/>
          <p:cNvSpPr>
            <a:spLocks noGrp="1" noChangeArrowheads="1"/>
          </p:cNvSpPr>
          <p:nvPr>
            <p:ph type="body" idx="1"/>
          </p:nvPr>
        </p:nvSpPr>
        <p:spPr/>
        <p:txBody>
          <a:bodyPr/>
          <a:lstStyle/>
          <a:p>
            <a:pPr eaLnBrk="1" hangingPunct="1"/>
            <a:r>
              <a:rPr lang="en-US" altLang="en-US" dirty="0" smtClean="0"/>
              <a:t>The more bonds the shorter </a:t>
            </a:r>
            <a:r>
              <a:rPr lang="en-US" altLang="en-US" dirty="0" smtClean="0"/>
              <a:t>the </a:t>
            </a:r>
            <a:r>
              <a:rPr lang="en-US" altLang="en-US" dirty="0" smtClean="0"/>
              <a:t>bond </a:t>
            </a:r>
            <a:r>
              <a:rPr lang="en-US" altLang="en-US" dirty="0" smtClean="0"/>
              <a:t>length and the stronger the bond</a:t>
            </a:r>
            <a:endParaRPr lang="en-US" altLang="en-US" dirty="0" smtClean="0"/>
          </a:p>
        </p:txBody>
      </p:sp>
      <p:pic>
        <p:nvPicPr>
          <p:cNvPr id="66565" name="Picture 5" descr="FG07_04-13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36453"/>
            <a:ext cx="4944932" cy="182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stretch>
            <a:fillRect/>
          </a:stretch>
        </p:blipFill>
        <p:spPr>
          <a:xfrm>
            <a:off x="3124200" y="4656530"/>
            <a:ext cx="5038725" cy="182681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959761-25BB-455F-8ABD-660A8BE4B004}" type="slidenum">
              <a:rPr lang="en-US" altLang="en-US" sz="1400" smtClean="0"/>
              <a:pPr>
                <a:spcBef>
                  <a:spcPct val="0"/>
                </a:spcBef>
                <a:buFontTx/>
                <a:buNone/>
              </a:pPr>
              <a:t>6</a:t>
            </a:fld>
            <a:endParaRPr lang="en-US" altLang="en-US" sz="1400" smtClean="0"/>
          </a:p>
        </p:txBody>
      </p:sp>
      <p:sp>
        <p:nvSpPr>
          <p:cNvPr id="9219" name="Rectangle 2"/>
          <p:cNvSpPr>
            <a:spLocks noGrp="1" noChangeArrowheads="1"/>
          </p:cNvSpPr>
          <p:nvPr>
            <p:ph type="title"/>
          </p:nvPr>
        </p:nvSpPr>
        <p:spPr/>
        <p:txBody>
          <a:bodyPr/>
          <a:lstStyle/>
          <a:p>
            <a:pPr eaLnBrk="1" hangingPunct="1"/>
            <a:r>
              <a:rPr lang="en-US" altLang="en-US" smtClean="0"/>
              <a:t>Bond Length and Strength </a:t>
            </a:r>
          </a:p>
        </p:txBody>
      </p:sp>
      <p:sp>
        <p:nvSpPr>
          <p:cNvPr id="9220" name="Rectangle 3"/>
          <p:cNvSpPr>
            <a:spLocks noGrp="1" noChangeArrowheads="1"/>
          </p:cNvSpPr>
          <p:nvPr>
            <p:ph type="body" sz="half" idx="1"/>
          </p:nvPr>
        </p:nvSpPr>
        <p:spPr/>
        <p:txBody>
          <a:bodyPr/>
          <a:lstStyle/>
          <a:p>
            <a:pPr eaLnBrk="1" hangingPunct="1"/>
            <a:r>
              <a:rPr lang="en-US" altLang="en-US" sz="2800" smtClean="0"/>
              <a:t>In general as the number of bonds between two atoms increases the bond length grows SHORTER and STRONGER</a:t>
            </a:r>
          </a:p>
          <a:p>
            <a:pPr eaLnBrk="1" hangingPunct="1"/>
            <a:endParaRPr lang="en-US" altLang="en-US" sz="2800" smtClean="0"/>
          </a:p>
          <a:p>
            <a:pPr eaLnBrk="1" hangingPunct="1"/>
            <a:endParaRPr lang="en-US" altLang="en-US" sz="2800" smtClean="0"/>
          </a:p>
          <a:p>
            <a:pPr eaLnBrk="1" hangingPunct="1"/>
            <a:endParaRPr lang="en-US" altLang="en-US" sz="2800" smtClean="0"/>
          </a:p>
        </p:txBody>
      </p:sp>
      <p:graphicFrame>
        <p:nvGraphicFramePr>
          <p:cNvPr id="91140" name="Group 4"/>
          <p:cNvGraphicFramePr>
            <a:graphicFrameLocks noGrp="1"/>
          </p:cNvGraphicFramePr>
          <p:nvPr>
            <p:ph sz="half" idx="2"/>
          </p:nvPr>
        </p:nvGraphicFramePr>
        <p:xfrm>
          <a:off x="457200" y="3938588"/>
          <a:ext cx="8229600" cy="1958975"/>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5475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Bond</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   C - C</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C = C </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C </a:t>
                      </a:r>
                      <a:r>
                        <a:rPr kumimoji="0" lang="el-GR" sz="2800" b="1" i="0" u="none" strike="noStrike" cap="none" normalizeH="0" baseline="0" smtClean="0">
                          <a:ln>
                            <a:noFill/>
                          </a:ln>
                          <a:solidFill>
                            <a:schemeClr val="tx1"/>
                          </a:solidFill>
                          <a:effectLst/>
                          <a:latin typeface="Arial" charset="0"/>
                          <a:cs typeface="Arial" charset="0"/>
                        </a:rPr>
                        <a:t>Ξ</a:t>
                      </a:r>
                      <a:r>
                        <a:rPr kumimoji="0" lang="en-US" sz="2800" b="1" i="0" u="none" strike="noStrike" cap="none" normalizeH="0" baseline="0" smtClean="0">
                          <a:ln>
                            <a:noFill/>
                          </a:ln>
                          <a:solidFill>
                            <a:schemeClr val="tx1"/>
                          </a:solidFill>
                          <a:effectLst/>
                          <a:latin typeface="Arial" charset="0"/>
                          <a:cs typeface="Arial" charset="0"/>
                        </a:rPr>
                        <a:t> C</a:t>
                      </a:r>
                      <a:endParaRPr kumimoji="0" lang="el-GR" sz="2800" b="1" i="0" u="none" strike="noStrike" cap="none" normalizeH="0" baseline="0" smtClean="0">
                        <a:ln>
                          <a:noFill/>
                        </a:ln>
                        <a:solidFill>
                          <a:schemeClr val="tx1"/>
                        </a:solidFill>
                        <a:effectLst/>
                        <a:latin typeface="Arial" charset="0"/>
                        <a:cs typeface="Arial"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189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Length </a:t>
                      </a:r>
                      <a:r>
                        <a:rPr kumimoji="0" lang="en-US" sz="1800" b="0" i="0" u="none" strike="noStrike" cap="none" normalizeH="0" baseline="0" smtClean="0">
                          <a:ln>
                            <a:noFill/>
                          </a:ln>
                          <a:solidFill>
                            <a:schemeClr val="tx1"/>
                          </a:solidFill>
                          <a:effectLst/>
                          <a:latin typeface="Arial" charset="0"/>
                        </a:rPr>
                        <a:t>(A)</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1.54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1.34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924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Energy </a:t>
                      </a:r>
                      <a:r>
                        <a:rPr kumimoji="0" lang="en-US" sz="1800" b="0" i="0" u="none" strike="noStrike" cap="none" normalizeH="0" baseline="0" smtClean="0">
                          <a:ln>
                            <a:noFill/>
                          </a:ln>
                          <a:solidFill>
                            <a:schemeClr val="tx1"/>
                          </a:solidFill>
                          <a:effectLst/>
                          <a:latin typeface="Arial" charset="0"/>
                        </a:rPr>
                        <a:t>KJ/mol </a:t>
                      </a: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348</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614</a:t>
                      </a: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839</a:t>
                      </a: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24F8FC-86AB-43F7-830D-61843A6D2677}" type="slidenum">
              <a:rPr lang="en-US" altLang="en-US" sz="1400" smtClean="0"/>
              <a:pPr>
                <a:spcBef>
                  <a:spcPct val="0"/>
                </a:spcBef>
                <a:buFontTx/>
                <a:buNone/>
              </a:pPr>
              <a:t>60</a:t>
            </a:fld>
            <a:endParaRPr lang="en-US" altLang="en-US" sz="1400" smtClean="0"/>
          </a:p>
        </p:txBody>
      </p:sp>
      <p:sp>
        <p:nvSpPr>
          <p:cNvPr id="67587" name="Rectangle 2"/>
          <p:cNvSpPr>
            <a:spLocks noGrp="1" noChangeArrowheads="1"/>
          </p:cNvSpPr>
          <p:nvPr>
            <p:ph type="title"/>
          </p:nvPr>
        </p:nvSpPr>
        <p:spPr/>
        <p:txBody>
          <a:bodyPr/>
          <a:lstStyle/>
          <a:p>
            <a:pPr eaLnBrk="1" hangingPunct="1"/>
            <a:r>
              <a:rPr lang="en-US" altLang="en-US" smtClean="0"/>
              <a:t>Strength of Covalent Bonds</a:t>
            </a:r>
          </a:p>
        </p:txBody>
      </p:sp>
      <p:sp>
        <p:nvSpPr>
          <p:cNvPr id="67588" name="Rectangle 3"/>
          <p:cNvSpPr>
            <a:spLocks noGrp="1" noChangeArrowheads="1"/>
          </p:cNvSpPr>
          <p:nvPr>
            <p:ph type="body" idx="1"/>
          </p:nvPr>
        </p:nvSpPr>
        <p:spPr/>
        <p:txBody>
          <a:bodyPr/>
          <a:lstStyle/>
          <a:p>
            <a:pPr eaLnBrk="1" hangingPunct="1">
              <a:lnSpc>
                <a:spcPct val="80000"/>
              </a:lnSpc>
            </a:pPr>
            <a:r>
              <a:rPr lang="en-US" altLang="en-US" sz="2800" b="1" smtClean="0"/>
              <a:t>Bond strength = the degree of energy required to break that bond. </a:t>
            </a:r>
          </a:p>
          <a:p>
            <a:pPr eaLnBrk="1" hangingPunct="1">
              <a:lnSpc>
                <a:spcPct val="80000"/>
              </a:lnSpc>
              <a:buFontTx/>
              <a:buNone/>
            </a:pPr>
            <a:endParaRPr lang="en-US" altLang="en-US" sz="2800" b="1" smtClean="0"/>
          </a:p>
          <a:p>
            <a:pPr eaLnBrk="1" hangingPunct="1">
              <a:lnSpc>
                <a:spcPct val="80000"/>
              </a:lnSpc>
            </a:pPr>
            <a:r>
              <a:rPr lang="en-US" altLang="en-US" sz="2800" b="1" smtClean="0"/>
              <a:t>We call this degree of energy </a:t>
            </a:r>
            <a:r>
              <a:rPr lang="en-US" altLang="en-US" sz="2800" b="1" smtClean="0">
                <a:solidFill>
                  <a:srgbClr val="0000FF"/>
                </a:solidFill>
              </a:rPr>
              <a:t>bond enthalpy , </a:t>
            </a:r>
            <a:r>
              <a:rPr lang="el-GR" altLang="en-US" sz="2800" b="1" smtClean="0">
                <a:solidFill>
                  <a:srgbClr val="0000FF"/>
                </a:solidFill>
                <a:cs typeface="Arial" panose="020B0604020202020204" pitchFamily="34" charset="0"/>
              </a:rPr>
              <a:t>Δ</a:t>
            </a:r>
            <a:r>
              <a:rPr lang="en-US" altLang="en-US" sz="2800" b="1" smtClean="0">
                <a:solidFill>
                  <a:srgbClr val="0000FF"/>
                </a:solidFill>
                <a:cs typeface="Arial" panose="020B0604020202020204" pitchFamily="34" charset="0"/>
              </a:rPr>
              <a:t>H kJ/mol</a:t>
            </a:r>
          </a:p>
          <a:p>
            <a:pPr eaLnBrk="1" hangingPunct="1">
              <a:lnSpc>
                <a:spcPct val="80000"/>
              </a:lnSpc>
              <a:buFontTx/>
              <a:buNone/>
            </a:pPr>
            <a:endParaRPr lang="en-US" altLang="en-US" sz="2800" b="1" smtClean="0">
              <a:solidFill>
                <a:srgbClr val="0000FF"/>
              </a:solidFill>
              <a:cs typeface="Arial" panose="020B0604020202020204" pitchFamily="34" charset="0"/>
            </a:endParaRPr>
          </a:p>
          <a:p>
            <a:pPr eaLnBrk="1" hangingPunct="1">
              <a:lnSpc>
                <a:spcPct val="80000"/>
              </a:lnSpc>
            </a:pPr>
            <a:r>
              <a:rPr lang="el-GR" altLang="en-US" sz="2800" b="1" smtClean="0">
                <a:cs typeface="Arial" panose="020B0604020202020204" pitchFamily="34" charset="0"/>
              </a:rPr>
              <a:t>Δ</a:t>
            </a:r>
            <a:r>
              <a:rPr lang="en-US" altLang="en-US" sz="2800" b="1" smtClean="0">
                <a:cs typeface="Arial" panose="020B0604020202020204" pitchFamily="34" charset="0"/>
              </a:rPr>
              <a:t>H is always positive. </a:t>
            </a:r>
          </a:p>
          <a:p>
            <a:pPr eaLnBrk="1" hangingPunct="1">
              <a:lnSpc>
                <a:spcPct val="80000"/>
              </a:lnSpc>
              <a:buFontTx/>
              <a:buNone/>
            </a:pPr>
            <a:endParaRPr lang="en-US" altLang="en-US" sz="2800" b="1" smtClean="0">
              <a:cs typeface="Arial" panose="020B0604020202020204" pitchFamily="34" charset="0"/>
            </a:endParaRPr>
          </a:p>
          <a:p>
            <a:pPr eaLnBrk="1" hangingPunct="1">
              <a:lnSpc>
                <a:spcPct val="80000"/>
              </a:lnSpc>
            </a:pPr>
            <a:r>
              <a:rPr lang="en-US" altLang="en-US" sz="2800" b="1" smtClean="0">
                <a:cs typeface="Arial" panose="020B0604020202020204" pitchFamily="34" charset="0"/>
              </a:rPr>
              <a:t>Use table 8.4 on page 374 to determine bond energies. You will be given this on a test or quiz. (YES!)</a:t>
            </a:r>
            <a:endParaRPr lang="el-GR" altLang="en-US" sz="2800" b="1"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261E84D-5565-4B30-9883-D55A98115226}" type="slidenum">
              <a:rPr lang="en-US" altLang="en-US" sz="1400" smtClean="0"/>
              <a:pPr>
                <a:spcBef>
                  <a:spcPct val="0"/>
                </a:spcBef>
                <a:buFontTx/>
                <a:buNone/>
              </a:pPr>
              <a:t>61</a:t>
            </a:fld>
            <a:endParaRPr lang="en-US" altLang="en-US" sz="1400" smtClean="0"/>
          </a:p>
        </p:txBody>
      </p:sp>
      <p:sp>
        <p:nvSpPr>
          <p:cNvPr id="68611" name="Rectangle 2"/>
          <p:cNvSpPr>
            <a:spLocks noGrp="1" noChangeArrowheads="1"/>
          </p:cNvSpPr>
          <p:nvPr>
            <p:ph type="title"/>
          </p:nvPr>
        </p:nvSpPr>
        <p:spPr/>
        <p:txBody>
          <a:bodyPr/>
          <a:lstStyle/>
          <a:p>
            <a:pPr eaLnBrk="1" hangingPunct="1"/>
            <a:r>
              <a:rPr lang="en-US" altLang="en-US" smtClean="0"/>
              <a:t>Question </a:t>
            </a:r>
          </a:p>
        </p:txBody>
      </p:sp>
      <p:sp>
        <p:nvSpPr>
          <p:cNvPr id="68612" name="Rectangle 3"/>
          <p:cNvSpPr>
            <a:spLocks noGrp="1" noChangeArrowheads="1"/>
          </p:cNvSpPr>
          <p:nvPr>
            <p:ph type="body" idx="1"/>
          </p:nvPr>
        </p:nvSpPr>
        <p:spPr/>
        <p:txBody>
          <a:bodyPr/>
          <a:lstStyle/>
          <a:p>
            <a:pPr eaLnBrk="1" hangingPunct="1">
              <a:buFontTx/>
              <a:buNone/>
            </a:pPr>
            <a:r>
              <a:rPr lang="en-US" altLang="en-US" smtClean="0"/>
              <a:t>Use table 8.4 pg 374 to determine the bond enthalpy </a:t>
            </a:r>
            <a:r>
              <a:rPr lang="el-GR" altLang="en-US" smtClean="0">
                <a:solidFill>
                  <a:srgbClr val="0000FF"/>
                </a:solidFill>
                <a:cs typeface="Arial" panose="020B0604020202020204" pitchFamily="34" charset="0"/>
              </a:rPr>
              <a:t>Δ</a:t>
            </a:r>
            <a:r>
              <a:rPr lang="en-US" altLang="en-US" smtClean="0">
                <a:solidFill>
                  <a:srgbClr val="0000FF"/>
                </a:solidFill>
                <a:cs typeface="Arial" panose="020B0604020202020204" pitchFamily="34" charset="0"/>
              </a:rPr>
              <a:t>H </a:t>
            </a:r>
            <a:r>
              <a:rPr lang="en-US" altLang="en-US" smtClean="0">
                <a:cs typeface="Arial" panose="020B0604020202020204" pitchFamily="34" charset="0"/>
              </a:rPr>
              <a:t>for the following bonds. </a:t>
            </a:r>
          </a:p>
          <a:p>
            <a:pPr eaLnBrk="1" hangingPunct="1">
              <a:buFontTx/>
              <a:buNone/>
            </a:pPr>
            <a:endParaRPr lang="en-US" altLang="en-US" smtClean="0">
              <a:cs typeface="Arial" panose="020B0604020202020204" pitchFamily="34" charset="0"/>
            </a:endParaRPr>
          </a:p>
          <a:p>
            <a:pPr eaLnBrk="1" hangingPunct="1">
              <a:buFontTx/>
              <a:buNone/>
            </a:pPr>
            <a:r>
              <a:rPr lang="en-US" altLang="en-US" smtClean="0">
                <a:cs typeface="Arial" panose="020B0604020202020204" pitchFamily="34" charset="0"/>
              </a:rPr>
              <a:t>H-F</a:t>
            </a:r>
          </a:p>
          <a:p>
            <a:pPr eaLnBrk="1" hangingPunct="1">
              <a:buFontTx/>
              <a:buNone/>
            </a:pPr>
            <a:r>
              <a:rPr lang="en-US" altLang="en-US" smtClean="0">
                <a:cs typeface="Arial" panose="020B0604020202020204" pitchFamily="34" charset="0"/>
              </a:rPr>
              <a:t>N=N </a:t>
            </a:r>
          </a:p>
          <a:p>
            <a:pPr eaLnBrk="1" hangingPunct="1">
              <a:buFontTx/>
              <a:buNone/>
            </a:pPr>
            <a:r>
              <a:rPr lang="en-US" altLang="en-US" smtClean="0">
                <a:cs typeface="Arial" panose="020B0604020202020204" pitchFamily="34" charset="0"/>
              </a:rPr>
              <a:t>Which bond will be harder to break</a:t>
            </a:r>
          </a:p>
          <a:p>
            <a:pPr eaLnBrk="1" hangingPunct="1">
              <a:buFontTx/>
              <a:buNone/>
            </a:pPr>
            <a:r>
              <a:rPr lang="en-US" altLang="en-US" smtClean="0">
                <a:cs typeface="Arial" panose="020B0604020202020204" pitchFamily="34" charset="0"/>
              </a:rPr>
              <a:t>                I- Cl        or       Si - H</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71DD79A-A169-473B-9F75-91BF08EB4448}" type="slidenum">
              <a:rPr lang="en-US" altLang="en-US" sz="1400" smtClean="0"/>
              <a:pPr>
                <a:spcBef>
                  <a:spcPct val="0"/>
                </a:spcBef>
                <a:buFontTx/>
                <a:buNone/>
              </a:pPr>
              <a:t>62</a:t>
            </a:fld>
            <a:endParaRPr lang="en-US" altLang="en-US" sz="1400" smtClean="0"/>
          </a:p>
        </p:txBody>
      </p:sp>
      <p:sp>
        <p:nvSpPr>
          <p:cNvPr id="69635" name="Rectangle 2"/>
          <p:cNvSpPr>
            <a:spLocks noGrp="1" noChangeArrowheads="1"/>
          </p:cNvSpPr>
          <p:nvPr>
            <p:ph type="title"/>
          </p:nvPr>
        </p:nvSpPr>
        <p:spPr/>
        <p:txBody>
          <a:bodyPr/>
          <a:lstStyle/>
          <a:p>
            <a:pPr eaLnBrk="1" hangingPunct="1"/>
            <a:r>
              <a:rPr lang="en-US" altLang="en-US" smtClean="0"/>
              <a:t>Answer </a:t>
            </a:r>
          </a:p>
        </p:txBody>
      </p:sp>
      <p:sp>
        <p:nvSpPr>
          <p:cNvPr id="69636" name="Rectangle 3"/>
          <p:cNvSpPr>
            <a:spLocks noGrp="1" noChangeArrowheads="1"/>
          </p:cNvSpPr>
          <p:nvPr>
            <p:ph type="body" idx="1"/>
          </p:nvPr>
        </p:nvSpPr>
        <p:spPr/>
        <p:txBody>
          <a:bodyPr/>
          <a:lstStyle/>
          <a:p>
            <a:pPr eaLnBrk="1" hangingPunct="1"/>
            <a:r>
              <a:rPr lang="en-US" altLang="en-US" smtClean="0"/>
              <a:t>H – F = 567 KJ/mol</a:t>
            </a:r>
          </a:p>
          <a:p>
            <a:pPr eaLnBrk="1" hangingPunct="1"/>
            <a:endParaRPr lang="en-US" altLang="en-US" smtClean="0"/>
          </a:p>
          <a:p>
            <a:pPr eaLnBrk="1" hangingPunct="1"/>
            <a:r>
              <a:rPr lang="en-US" altLang="en-US" smtClean="0"/>
              <a:t>N = N = 418 KJ/mol </a:t>
            </a:r>
          </a:p>
          <a:p>
            <a:pPr eaLnBrk="1" hangingPunct="1"/>
            <a:endParaRPr lang="en-US" altLang="en-US" smtClean="0"/>
          </a:p>
          <a:p>
            <a:pPr eaLnBrk="1" hangingPunct="1"/>
            <a:r>
              <a:rPr lang="en-US" altLang="en-US" smtClean="0"/>
              <a:t>I – Cl = 208 KJ/mol </a:t>
            </a:r>
          </a:p>
          <a:p>
            <a:pPr eaLnBrk="1" hangingPunct="1">
              <a:buFontTx/>
              <a:buNone/>
            </a:pPr>
            <a:r>
              <a:rPr lang="en-US" altLang="en-US" smtClean="0"/>
              <a:t>   Si – H = 393 KJ/mol and will be harder to break.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AECB9B-E3A8-477F-904A-89F5819299DB}" type="slidenum">
              <a:rPr lang="en-US" altLang="en-US" sz="1400" smtClean="0"/>
              <a:pPr>
                <a:spcBef>
                  <a:spcPct val="0"/>
                </a:spcBef>
                <a:buFontTx/>
                <a:buNone/>
              </a:pPr>
              <a:t>63</a:t>
            </a:fld>
            <a:endParaRPr lang="en-US" altLang="en-US" sz="1400" smtClean="0"/>
          </a:p>
        </p:txBody>
      </p:sp>
      <p:sp>
        <p:nvSpPr>
          <p:cNvPr id="70659" name="Rectangle 2"/>
          <p:cNvSpPr>
            <a:spLocks noGrp="1" noChangeArrowheads="1"/>
          </p:cNvSpPr>
          <p:nvPr>
            <p:ph type="title"/>
          </p:nvPr>
        </p:nvSpPr>
        <p:spPr/>
        <p:txBody>
          <a:bodyPr/>
          <a:lstStyle/>
          <a:p>
            <a:pPr eaLnBrk="1" hangingPunct="1"/>
            <a:r>
              <a:rPr lang="en-US" altLang="en-US" sz="4000" smtClean="0"/>
              <a:t>Calculating Bond Energy for a RXN</a:t>
            </a:r>
          </a:p>
        </p:txBody>
      </p:sp>
      <p:sp>
        <p:nvSpPr>
          <p:cNvPr id="70660" name="Rectangle 3"/>
          <p:cNvSpPr>
            <a:spLocks noGrp="1" noChangeArrowheads="1"/>
          </p:cNvSpPr>
          <p:nvPr>
            <p:ph type="body" idx="1"/>
          </p:nvPr>
        </p:nvSpPr>
        <p:spPr/>
        <p:txBody>
          <a:bodyPr/>
          <a:lstStyle/>
          <a:p>
            <a:pPr eaLnBrk="1" hangingPunct="1">
              <a:lnSpc>
                <a:spcPct val="90000"/>
              </a:lnSpc>
              <a:buFontTx/>
              <a:buNone/>
            </a:pPr>
            <a:r>
              <a:rPr lang="en-US" altLang="en-US" sz="2600" b="1" smtClean="0">
                <a:cs typeface="Arial" panose="020B0604020202020204" pitchFamily="34" charset="0"/>
              </a:rPr>
              <a:t>For bonds to be broken energy must be added to the system (endothermic). For bonds to be formed energy must be released from the system (exothermic)</a:t>
            </a:r>
          </a:p>
          <a:p>
            <a:pPr eaLnBrk="1" hangingPunct="1">
              <a:lnSpc>
                <a:spcPct val="90000"/>
              </a:lnSpc>
              <a:buFontTx/>
              <a:buNone/>
            </a:pPr>
            <a:endParaRPr lang="en-US" altLang="en-US" sz="2600" b="1" smtClean="0">
              <a:cs typeface="Arial" panose="020B0604020202020204" pitchFamily="34" charset="0"/>
            </a:endParaRPr>
          </a:p>
          <a:p>
            <a:pPr eaLnBrk="1" hangingPunct="1">
              <a:lnSpc>
                <a:spcPct val="90000"/>
              </a:lnSpc>
              <a:buFontTx/>
              <a:buNone/>
            </a:pPr>
            <a:r>
              <a:rPr lang="el-GR" altLang="en-US" sz="2600" b="1" smtClean="0">
                <a:cs typeface="Arial" panose="020B0604020202020204" pitchFamily="34" charset="0"/>
              </a:rPr>
              <a:t>Δ</a:t>
            </a:r>
            <a:r>
              <a:rPr lang="en-US" altLang="en-US" sz="2600" b="1" smtClean="0">
                <a:cs typeface="Arial" panose="020B0604020202020204" pitchFamily="34" charset="0"/>
              </a:rPr>
              <a:t>H</a:t>
            </a:r>
            <a:r>
              <a:rPr lang="en-US" altLang="en-US" sz="2600" b="1" baseline="-25000" smtClean="0">
                <a:cs typeface="Arial" panose="020B0604020202020204" pitchFamily="34" charset="0"/>
              </a:rPr>
              <a:t>rxn</a:t>
            </a:r>
            <a:r>
              <a:rPr lang="en-US" altLang="en-US" sz="2600" b="1" smtClean="0">
                <a:cs typeface="Arial" panose="020B0604020202020204" pitchFamily="34" charset="0"/>
              </a:rPr>
              <a:t>= sum of energy required to break old bonds (+) and plus energy release to form new bonds(-)</a:t>
            </a:r>
          </a:p>
          <a:p>
            <a:pPr eaLnBrk="1" hangingPunct="1">
              <a:lnSpc>
                <a:spcPct val="90000"/>
              </a:lnSpc>
              <a:buFontTx/>
              <a:buNone/>
            </a:pPr>
            <a:endParaRPr lang="en-US" altLang="en-US" sz="2600" b="1" smtClean="0">
              <a:cs typeface="Arial" panose="020B0604020202020204" pitchFamily="34" charset="0"/>
            </a:endParaRPr>
          </a:p>
          <a:p>
            <a:pPr eaLnBrk="1" hangingPunct="1">
              <a:lnSpc>
                <a:spcPct val="90000"/>
              </a:lnSpc>
              <a:buFontTx/>
              <a:buNone/>
            </a:pPr>
            <a:r>
              <a:rPr lang="el-GR" altLang="en-US" sz="2600" b="1" smtClean="0">
                <a:solidFill>
                  <a:srgbClr val="FF0000"/>
                </a:solidFill>
                <a:cs typeface="Arial" panose="020B0604020202020204" pitchFamily="34" charset="0"/>
              </a:rPr>
              <a:t>Δ</a:t>
            </a:r>
            <a:r>
              <a:rPr lang="en-US" altLang="en-US" sz="2600" b="1" smtClean="0">
                <a:solidFill>
                  <a:srgbClr val="FF0000"/>
                </a:solidFill>
                <a:cs typeface="Arial" panose="020B0604020202020204" pitchFamily="34" charset="0"/>
              </a:rPr>
              <a:t>H</a:t>
            </a:r>
            <a:r>
              <a:rPr lang="en-US" altLang="en-US" sz="2600" b="1" baseline="-25000" smtClean="0">
                <a:solidFill>
                  <a:srgbClr val="FF0000"/>
                </a:solidFill>
                <a:cs typeface="Arial" panose="020B0604020202020204" pitchFamily="34" charset="0"/>
              </a:rPr>
              <a:t>rxn</a:t>
            </a:r>
            <a:r>
              <a:rPr lang="en-US" altLang="en-US" sz="2600" b="1" smtClean="0">
                <a:solidFill>
                  <a:srgbClr val="FF0000"/>
                </a:solidFill>
                <a:cs typeface="Arial" panose="020B0604020202020204" pitchFamily="34" charset="0"/>
              </a:rPr>
              <a:t>= ∑ (bonds broken) - ∑ (bonds formed)</a:t>
            </a:r>
          </a:p>
          <a:p>
            <a:pPr eaLnBrk="1" hangingPunct="1">
              <a:lnSpc>
                <a:spcPct val="90000"/>
              </a:lnSpc>
              <a:buFontTx/>
              <a:buNone/>
            </a:pPr>
            <a:r>
              <a:rPr lang="en-US" altLang="en-US" sz="2800" smtClean="0">
                <a:cs typeface="Arial" panose="020B0604020202020204" pitchFamily="34" charset="0"/>
              </a:rPr>
              <a:t>                     reactants            products </a:t>
            </a:r>
          </a:p>
          <a:p>
            <a:pPr algn="ctr" eaLnBrk="1" hangingPunct="1">
              <a:lnSpc>
                <a:spcPct val="90000"/>
              </a:lnSpc>
              <a:buFontTx/>
              <a:buNone/>
            </a:pPr>
            <a:r>
              <a:rPr lang="en-US" altLang="en-US" sz="2000" i="1" smtClean="0">
                <a:cs typeface="Arial" panose="020B0604020202020204" pitchFamily="34" charset="0"/>
              </a:rPr>
              <a:t>Yes it’s the opposite of heat of formation!  Isn’t chemistry fun!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E5D63AD-C156-4454-B757-84422D0C4459}" type="slidenum">
              <a:rPr lang="en-US" altLang="en-US" sz="1400" smtClean="0"/>
              <a:pPr>
                <a:spcBef>
                  <a:spcPct val="0"/>
                </a:spcBef>
                <a:buFontTx/>
                <a:buNone/>
              </a:pPr>
              <a:t>64</a:t>
            </a:fld>
            <a:endParaRPr lang="en-US" altLang="en-US" sz="1400" smtClean="0"/>
          </a:p>
        </p:txBody>
      </p:sp>
      <p:sp>
        <p:nvSpPr>
          <p:cNvPr id="71683" name="Rectangle 2"/>
          <p:cNvSpPr>
            <a:spLocks noGrp="1" noChangeArrowheads="1"/>
          </p:cNvSpPr>
          <p:nvPr>
            <p:ph type="title"/>
          </p:nvPr>
        </p:nvSpPr>
        <p:spPr/>
        <p:txBody>
          <a:bodyPr/>
          <a:lstStyle/>
          <a:p>
            <a:pPr eaLnBrk="1" hangingPunct="1"/>
            <a:r>
              <a:rPr lang="en-US" altLang="en-US" smtClean="0"/>
              <a:t>Break it down….</a:t>
            </a:r>
          </a:p>
        </p:txBody>
      </p:sp>
      <p:sp>
        <p:nvSpPr>
          <p:cNvPr id="71684" name="Rectangle 3"/>
          <p:cNvSpPr>
            <a:spLocks noGrp="1" noChangeArrowheads="1"/>
          </p:cNvSpPr>
          <p:nvPr>
            <p:ph type="body" idx="1"/>
          </p:nvPr>
        </p:nvSpPr>
        <p:spPr/>
        <p:txBody>
          <a:bodyPr/>
          <a:lstStyle/>
          <a:p>
            <a:pPr eaLnBrk="1" hangingPunct="1">
              <a:buFontTx/>
              <a:buNone/>
            </a:pPr>
            <a:r>
              <a:rPr lang="en-US" altLang="en-US" smtClean="0"/>
              <a:t>         H</a:t>
            </a:r>
            <a:r>
              <a:rPr lang="en-US" altLang="en-US" baseline="-25000" smtClean="0"/>
              <a:t>2</a:t>
            </a:r>
            <a:r>
              <a:rPr lang="en-US" altLang="en-US" smtClean="0"/>
              <a:t> (g) + F</a:t>
            </a:r>
            <a:r>
              <a:rPr lang="en-US" altLang="en-US" baseline="-25000" smtClean="0"/>
              <a:t>2</a:t>
            </a:r>
            <a:r>
              <a:rPr lang="en-US" altLang="en-US" smtClean="0"/>
              <a:t> (g)  </a:t>
            </a:r>
            <a:r>
              <a:rPr lang="en-US" altLang="en-US" smtClean="0">
                <a:sym typeface="Wingdings" panose="05000000000000000000" pitchFamily="2" charset="2"/>
              </a:rPr>
              <a:t>   2HF (g) </a:t>
            </a:r>
          </a:p>
          <a:p>
            <a:pPr eaLnBrk="1" hangingPunct="1">
              <a:buFontTx/>
              <a:buNone/>
            </a:pPr>
            <a:endParaRPr lang="en-US" altLang="en-US" smtClean="0">
              <a:sym typeface="Wingdings" panose="05000000000000000000" pitchFamily="2" charset="2"/>
            </a:endParaRPr>
          </a:p>
          <a:p>
            <a:pPr eaLnBrk="1" hangingPunct="1">
              <a:buFontTx/>
              <a:buNone/>
            </a:pPr>
            <a:r>
              <a:rPr lang="en-US" altLang="en-US" smtClean="0">
                <a:sym typeface="Wingdings" panose="05000000000000000000" pitchFamily="2" charset="2"/>
              </a:rPr>
              <a:t>        H-H    +  F-F        2(H-F) </a:t>
            </a:r>
          </a:p>
          <a:p>
            <a:pPr eaLnBrk="1" hangingPunct="1">
              <a:buFontTx/>
              <a:buNone/>
            </a:pPr>
            <a:endParaRPr lang="en-US" altLang="en-US" smtClean="0">
              <a:sym typeface="Wingdings" panose="05000000000000000000" pitchFamily="2" charset="2"/>
            </a:endParaRPr>
          </a:p>
          <a:p>
            <a:pPr eaLnBrk="1" hangingPunct="1">
              <a:buFontTx/>
              <a:buNone/>
            </a:pPr>
            <a:r>
              <a:rPr lang="el-GR" altLang="en-US" sz="3000" smtClean="0">
                <a:cs typeface="Arial" panose="020B0604020202020204" pitchFamily="34" charset="0"/>
              </a:rPr>
              <a:t>Δ</a:t>
            </a:r>
            <a:r>
              <a:rPr lang="en-US" altLang="en-US" sz="3000" smtClean="0">
                <a:cs typeface="Arial" panose="020B0604020202020204" pitchFamily="34" charset="0"/>
              </a:rPr>
              <a:t>H= </a:t>
            </a:r>
            <a:r>
              <a:rPr lang="en-US" altLang="en-US" smtClean="0">
                <a:sym typeface="Wingdings" panose="05000000000000000000" pitchFamily="2" charset="2"/>
              </a:rPr>
              <a:t>(432 +  154)  -  2(565)</a:t>
            </a:r>
          </a:p>
          <a:p>
            <a:pPr eaLnBrk="1" hangingPunct="1">
              <a:buFontTx/>
              <a:buNone/>
            </a:pPr>
            <a:r>
              <a:rPr lang="en-US" altLang="en-US" smtClean="0">
                <a:sym typeface="Wingdings" panose="05000000000000000000" pitchFamily="2" charset="2"/>
              </a:rPr>
              <a:t>   </a:t>
            </a:r>
          </a:p>
          <a:p>
            <a:pPr eaLnBrk="1" hangingPunct="1">
              <a:buFontTx/>
              <a:buNone/>
            </a:pPr>
            <a:r>
              <a:rPr lang="en-US" altLang="en-US" smtClean="0">
                <a:sym typeface="Wingdings" panose="05000000000000000000" pitchFamily="2" charset="2"/>
              </a:rPr>
              <a:t>     = -544 kJ/mol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4C2B972-04EC-47F9-AF92-BB83C4B22E03}" type="slidenum">
              <a:rPr lang="en-US" altLang="en-US" sz="1400" smtClean="0"/>
              <a:pPr>
                <a:spcBef>
                  <a:spcPct val="0"/>
                </a:spcBef>
                <a:buFontTx/>
                <a:buNone/>
              </a:pPr>
              <a:t>65</a:t>
            </a:fld>
            <a:endParaRPr lang="en-US" altLang="en-US" sz="1400" smtClean="0"/>
          </a:p>
        </p:txBody>
      </p:sp>
      <p:sp>
        <p:nvSpPr>
          <p:cNvPr id="72707" name="Rectangle 2"/>
          <p:cNvSpPr>
            <a:spLocks noGrp="1" noChangeArrowheads="1"/>
          </p:cNvSpPr>
          <p:nvPr>
            <p:ph type="title"/>
          </p:nvPr>
        </p:nvSpPr>
        <p:spPr/>
        <p:txBody>
          <a:bodyPr/>
          <a:lstStyle/>
          <a:p>
            <a:pPr eaLnBrk="1" hangingPunct="1"/>
            <a:r>
              <a:rPr lang="en-US" altLang="en-US" smtClean="0"/>
              <a:t>Try this on for size…</a:t>
            </a:r>
          </a:p>
        </p:txBody>
      </p:sp>
      <p:sp>
        <p:nvSpPr>
          <p:cNvPr id="72708" name="Rectangle 3"/>
          <p:cNvSpPr>
            <a:spLocks noGrp="1" noChangeArrowheads="1"/>
          </p:cNvSpPr>
          <p:nvPr>
            <p:ph type="body" idx="1"/>
          </p:nvPr>
        </p:nvSpPr>
        <p:spPr/>
        <p:txBody>
          <a:bodyPr/>
          <a:lstStyle/>
          <a:p>
            <a:pPr eaLnBrk="1" hangingPunct="1">
              <a:buFontTx/>
              <a:buNone/>
            </a:pPr>
            <a:r>
              <a:rPr lang="en-US" altLang="en-US" smtClean="0"/>
              <a:t>CH</a:t>
            </a:r>
            <a:r>
              <a:rPr lang="en-US" altLang="en-US" baseline="-25000" smtClean="0"/>
              <a:t>4</a:t>
            </a:r>
            <a:r>
              <a:rPr lang="en-US" altLang="en-US" smtClean="0"/>
              <a:t>  + 2Cl</a:t>
            </a:r>
            <a:r>
              <a:rPr lang="en-US" altLang="en-US" baseline="-25000" smtClean="0"/>
              <a:t>2</a:t>
            </a:r>
            <a:r>
              <a:rPr lang="en-US" altLang="en-US" smtClean="0"/>
              <a:t> + 2F</a:t>
            </a:r>
            <a:r>
              <a:rPr lang="en-US" altLang="en-US" baseline="-25000" smtClean="0"/>
              <a:t>2</a:t>
            </a:r>
            <a:r>
              <a:rPr lang="en-US" altLang="en-US" smtClean="0"/>
              <a:t>  </a:t>
            </a:r>
            <a:r>
              <a:rPr lang="en-US" altLang="en-US" smtClean="0">
                <a:sym typeface="Wingdings" panose="05000000000000000000" pitchFamily="2" charset="2"/>
              </a:rPr>
              <a:t> CF</a:t>
            </a:r>
            <a:r>
              <a:rPr lang="en-US" altLang="en-US" baseline="-25000" smtClean="0">
                <a:sym typeface="Wingdings" panose="05000000000000000000" pitchFamily="2" charset="2"/>
              </a:rPr>
              <a:t>2</a:t>
            </a:r>
            <a:r>
              <a:rPr lang="en-US" altLang="en-US" smtClean="0">
                <a:sym typeface="Wingdings" panose="05000000000000000000" pitchFamily="2" charset="2"/>
              </a:rPr>
              <a:t>Cl</a:t>
            </a:r>
            <a:r>
              <a:rPr lang="en-US" altLang="en-US" baseline="-25000" smtClean="0">
                <a:sym typeface="Wingdings" panose="05000000000000000000" pitchFamily="2" charset="2"/>
              </a:rPr>
              <a:t>2</a:t>
            </a:r>
            <a:r>
              <a:rPr lang="en-US" altLang="en-US" smtClean="0">
                <a:sym typeface="Wingdings" panose="05000000000000000000" pitchFamily="2" charset="2"/>
              </a:rPr>
              <a:t> + 2HF + 2HCl</a:t>
            </a:r>
          </a:p>
          <a:p>
            <a:pPr eaLnBrk="1" hangingPunct="1">
              <a:buFontTx/>
              <a:buNone/>
            </a:pPr>
            <a:endParaRPr lang="en-US" altLang="en-US" smtClean="0">
              <a:sym typeface="Wingdings" panose="05000000000000000000" pitchFamily="2" charset="2"/>
            </a:endParaRPr>
          </a:p>
          <a:p>
            <a:pPr eaLnBrk="1" hangingPunct="1">
              <a:buFontTx/>
              <a:buNone/>
            </a:pPr>
            <a:r>
              <a:rPr lang="en-US" altLang="en-US" smtClean="0">
                <a:sym typeface="Wingdings" panose="05000000000000000000" pitchFamily="2" charset="2"/>
              </a:rPr>
              <a:t>HINT: it may help to draw the molecules out </a:t>
            </a:r>
          </a:p>
          <a:p>
            <a:pPr eaLnBrk="1" hangingPunct="1">
              <a:buFontTx/>
              <a:buNone/>
            </a:pPr>
            <a:endParaRPr lang="en-US" altLang="en-US" smtClean="0">
              <a:sym typeface="Wingdings" panose="05000000000000000000" pitchFamily="2" charset="2"/>
            </a:endParaRPr>
          </a:p>
          <a:p>
            <a:pPr eaLnBrk="1" hangingPunct="1">
              <a:buFontTx/>
              <a:buNone/>
            </a:pPr>
            <a:endParaRPr lang="en-US" altLang="en-US" smtClean="0"/>
          </a:p>
        </p:txBody>
      </p:sp>
      <p:pic>
        <p:nvPicPr>
          <p:cNvPr id="72709" name="Picture 5" descr="00034689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733800"/>
            <a:ext cx="15240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D1D3CA6-FD0E-4F43-BEBE-4F7B5361F9CF}" type="slidenum">
              <a:rPr lang="en-US" altLang="en-US" sz="1400" smtClean="0"/>
              <a:pPr>
                <a:spcBef>
                  <a:spcPct val="0"/>
                </a:spcBef>
                <a:buFontTx/>
                <a:buNone/>
              </a:pPr>
              <a:t>66</a:t>
            </a:fld>
            <a:endParaRPr lang="en-US" altLang="en-US" sz="1400" smtClean="0"/>
          </a:p>
        </p:txBody>
      </p:sp>
      <p:sp>
        <p:nvSpPr>
          <p:cNvPr id="73731" name="Rectangle 2"/>
          <p:cNvSpPr>
            <a:spLocks noGrp="1" noChangeArrowheads="1"/>
          </p:cNvSpPr>
          <p:nvPr>
            <p:ph type="title"/>
          </p:nvPr>
        </p:nvSpPr>
        <p:spPr/>
        <p:txBody>
          <a:bodyPr/>
          <a:lstStyle/>
          <a:p>
            <a:pPr eaLnBrk="1" hangingPunct="1"/>
            <a:r>
              <a:rPr lang="en-US" altLang="en-US" smtClean="0"/>
              <a:t>Answer </a:t>
            </a:r>
          </a:p>
        </p:txBody>
      </p:sp>
      <p:sp>
        <p:nvSpPr>
          <p:cNvPr id="73732"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r>
              <a:rPr lang="en-US" altLang="en-US" smtClean="0"/>
              <a:t>(1652+ 478+ 308) – (970 + 678+ 1130+ 854)</a:t>
            </a:r>
          </a:p>
          <a:p>
            <a:pPr eaLnBrk="1" hangingPunct="1">
              <a:buFontTx/>
              <a:buNone/>
            </a:pPr>
            <a:endParaRPr lang="en-US" altLang="en-US" smtClean="0"/>
          </a:p>
          <a:p>
            <a:pPr eaLnBrk="1" hangingPunct="1">
              <a:buFontTx/>
              <a:buNone/>
            </a:pPr>
            <a:r>
              <a:rPr lang="en-US" altLang="en-US" smtClean="0"/>
              <a:t>= -1194 kJ/mol</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p:txBody>
          <a:bodyPr/>
          <a:lstStyle/>
          <a:p>
            <a:pPr marL="854075" indent="-3175" eaLnBrk="1" hangingPunct="1">
              <a:buFontTx/>
              <a:buNone/>
            </a:pPr>
            <a:r>
              <a:rPr lang="en-US" altLang="en-US" sz="2000" smtClean="0">
                <a:latin typeface="Calibri" panose="020F0502020204030204" pitchFamily="34" charset="0"/>
                <a:cs typeface="Calibri" panose="020F0502020204030204" pitchFamily="34" charset="0"/>
              </a:rPr>
              <a:t>	</a:t>
            </a:r>
            <a:r>
              <a:rPr lang="en-US" altLang="en-US" sz="2400" smtClean="0">
                <a:latin typeface="Calibri" panose="020F0502020204030204" pitchFamily="34" charset="0"/>
                <a:cs typeface="Calibri" panose="020F0502020204030204" pitchFamily="34" charset="0"/>
              </a:rPr>
              <a:t>Predict </a:t>
            </a:r>
            <a:r>
              <a:rPr lang="en-US" altLang="en-US" sz="2400" smtClean="0">
                <a:solidFill>
                  <a:srgbClr val="0000FF"/>
                </a:solidFill>
                <a:latin typeface="Symbol" panose="05050102010706020507" pitchFamily="18" charset="2"/>
                <a:cs typeface="Calibri" panose="020F0502020204030204" pitchFamily="34" charset="0"/>
              </a:rPr>
              <a:t>Δ</a:t>
            </a:r>
            <a:r>
              <a:rPr lang="en-US" altLang="en-US" sz="2400" i="1" smtClean="0">
                <a:solidFill>
                  <a:srgbClr val="0000FF"/>
                </a:solidFill>
                <a:latin typeface="Calibri" panose="020F0502020204030204" pitchFamily="34" charset="0"/>
                <a:cs typeface="Calibri" panose="020F0502020204030204" pitchFamily="34" charset="0"/>
              </a:rPr>
              <a:t>H</a:t>
            </a:r>
            <a:r>
              <a:rPr lang="en-US" altLang="en-US" sz="2400" smtClean="0">
                <a:latin typeface="Calibri" panose="020F0502020204030204" pitchFamily="34" charset="0"/>
                <a:cs typeface="Calibri" panose="020F0502020204030204" pitchFamily="34" charset="0"/>
              </a:rPr>
              <a:t> for the following reaction:</a:t>
            </a:r>
          </a:p>
          <a:p>
            <a:pPr marL="854075" indent="-3175" eaLnBrk="1" hangingPunct="1">
              <a:buFontTx/>
              <a:buNone/>
            </a:pPr>
            <a:r>
              <a:rPr lang="en-US" altLang="en-US" sz="2400" smtClean="0">
                <a:latin typeface="Calibri" panose="020F0502020204030204" pitchFamily="34" charset="0"/>
                <a:cs typeface="Calibri" panose="020F0502020204030204" pitchFamily="34" charset="0"/>
              </a:rPr>
              <a:t>		</a:t>
            </a:r>
          </a:p>
          <a:p>
            <a:pPr marL="854075" indent="-3175" eaLnBrk="1" hangingPunct="1">
              <a:buFontTx/>
              <a:buNone/>
            </a:pPr>
            <a:endParaRPr lang="en-US" altLang="en-US" sz="2400" smtClean="0">
              <a:latin typeface="Calibri" panose="020F0502020204030204" pitchFamily="34" charset="0"/>
              <a:cs typeface="Calibri" panose="020F0502020204030204" pitchFamily="34" charset="0"/>
            </a:endParaRPr>
          </a:p>
          <a:p>
            <a:pPr marL="854075" indent="-3175" eaLnBrk="1" hangingPunct="1">
              <a:buFontTx/>
              <a:buNone/>
            </a:pPr>
            <a:r>
              <a:rPr lang="en-US" altLang="en-US" sz="2400" smtClean="0">
                <a:latin typeface="Calibri" panose="020F0502020204030204" pitchFamily="34" charset="0"/>
                <a:cs typeface="Calibri" panose="020F0502020204030204" pitchFamily="34" charset="0"/>
              </a:rPr>
              <a:t>Given the following information: </a:t>
            </a:r>
          </a:p>
          <a:p>
            <a:pPr marL="854075" indent="-3175" eaLnBrk="1" hangingPunct="1">
              <a:buFontTx/>
              <a:buNone/>
            </a:pPr>
            <a:r>
              <a:rPr lang="en-US" altLang="en-US" sz="2400" smtClean="0">
                <a:latin typeface="Calibri" panose="020F0502020204030204" pitchFamily="34" charset="0"/>
                <a:cs typeface="Calibri" panose="020F0502020204030204" pitchFamily="34" charset="0"/>
              </a:rPr>
              <a:t>				    </a:t>
            </a:r>
            <a:r>
              <a:rPr lang="en-US" altLang="en-US" sz="2400" b="1" u="sng" smtClean="0">
                <a:latin typeface="Calibri" panose="020F0502020204030204" pitchFamily="34" charset="0"/>
                <a:cs typeface="Calibri" panose="020F0502020204030204" pitchFamily="34" charset="0"/>
              </a:rPr>
              <a:t>Bond Energy (kJ/mol)</a:t>
            </a:r>
            <a:endParaRPr lang="en-US" altLang="en-US" sz="2400" b="1" i="1" u="sng" baseline="-25000" smtClean="0">
              <a:latin typeface="Calibri" panose="020F0502020204030204" pitchFamily="34" charset="0"/>
              <a:cs typeface="Calibri" panose="020F0502020204030204" pitchFamily="34" charset="0"/>
            </a:endParaRPr>
          </a:p>
          <a:p>
            <a:pPr marL="854075" indent="-3175" eaLnBrk="1" hangingPunct="1">
              <a:buFontTx/>
              <a:buNone/>
            </a:pPr>
            <a:r>
              <a:rPr lang="en-US" altLang="en-US" sz="2400" smtClean="0">
                <a:latin typeface="Calibri" panose="020F0502020204030204" pitchFamily="34" charset="0"/>
                <a:cs typeface="Calibri" panose="020F0502020204030204" pitchFamily="34" charset="0"/>
              </a:rPr>
              <a:t>			  C–H		       413</a:t>
            </a:r>
          </a:p>
          <a:p>
            <a:pPr marL="854075" indent="-3175" eaLnBrk="1" hangingPunct="1">
              <a:buFontTx/>
              <a:buNone/>
            </a:pPr>
            <a:r>
              <a:rPr lang="en-US" altLang="en-US" sz="2400" smtClean="0">
                <a:latin typeface="Calibri" panose="020F0502020204030204" pitchFamily="34" charset="0"/>
                <a:cs typeface="Calibri" panose="020F0502020204030204" pitchFamily="34" charset="0"/>
              </a:rPr>
              <a:t>			  C–N 	      	       305</a:t>
            </a:r>
          </a:p>
          <a:p>
            <a:pPr marL="854075" indent="-3175" eaLnBrk="1" hangingPunct="1">
              <a:buFontTx/>
              <a:buNone/>
            </a:pPr>
            <a:r>
              <a:rPr lang="en-US" altLang="en-US" sz="2400" smtClean="0">
                <a:latin typeface="Calibri" panose="020F0502020204030204" pitchFamily="34" charset="0"/>
                <a:cs typeface="Calibri" panose="020F0502020204030204" pitchFamily="34" charset="0"/>
              </a:rPr>
              <a:t>			  C–C		       347</a:t>
            </a:r>
          </a:p>
          <a:p>
            <a:pPr marL="854075" indent="-3175" eaLnBrk="1" hangingPunct="1">
              <a:buFontTx/>
              <a:buNone/>
            </a:pPr>
            <a:r>
              <a:rPr lang="en-US" altLang="en-US" sz="2400" smtClean="0">
                <a:latin typeface="Calibri" panose="020F0502020204030204" pitchFamily="34" charset="0"/>
                <a:cs typeface="Calibri" panose="020F0502020204030204" pitchFamily="34" charset="0"/>
              </a:rPr>
              <a:t>			 		       891</a:t>
            </a:r>
          </a:p>
          <a:p>
            <a:pPr marL="854075" indent="-3175" eaLnBrk="1" hangingPunct="1">
              <a:buFontTx/>
              <a:buNone/>
            </a:pPr>
            <a:r>
              <a:rPr lang="en-US" altLang="en-US" sz="2400" smtClean="0">
                <a:solidFill>
                  <a:srgbClr val="009900"/>
                </a:solidFill>
                <a:latin typeface="Symbol" panose="05050102010706020507" pitchFamily="18" charset="2"/>
                <a:cs typeface="Calibri" panose="020F0502020204030204" pitchFamily="34" charset="0"/>
              </a:rPr>
              <a:t>			             Δ</a:t>
            </a:r>
            <a:r>
              <a:rPr lang="en-US" altLang="en-US" sz="2400" i="1" smtClean="0">
                <a:solidFill>
                  <a:srgbClr val="009900"/>
                </a:solidFill>
                <a:latin typeface="Calibri" panose="020F0502020204030204" pitchFamily="34" charset="0"/>
                <a:cs typeface="Calibri" panose="020F0502020204030204" pitchFamily="34" charset="0"/>
              </a:rPr>
              <a:t>H</a:t>
            </a:r>
            <a:r>
              <a:rPr lang="en-US" altLang="en-US" sz="2400" smtClean="0">
                <a:solidFill>
                  <a:srgbClr val="009900"/>
                </a:solidFill>
                <a:latin typeface="Calibri" panose="020F0502020204030204" pitchFamily="34" charset="0"/>
                <a:cs typeface="Calibri" panose="020F0502020204030204" pitchFamily="34" charset="0"/>
              </a:rPr>
              <a:t> = –42 kJ</a:t>
            </a:r>
          </a:p>
        </p:txBody>
      </p:sp>
      <p:sp>
        <p:nvSpPr>
          <p:cNvPr id="74755" name="Footer Placeholder 3"/>
          <p:cNvSpPr>
            <a:spLocks noGrp="1"/>
          </p:cNvSpPr>
          <p:nvPr>
            <p:ph type="ftr" sz="quarter" idx="11"/>
          </p:nvPr>
        </p:nvSpPr>
        <p:spPr>
          <a:xfrm>
            <a:off x="0" y="6618288"/>
            <a:ext cx="5867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000" smtClean="0">
                <a:latin typeface="Calibri" panose="020F0502020204030204" pitchFamily="34" charset="0"/>
                <a:ea typeface="MS PGothic" panose="020B0600070205080204" pitchFamily="34" charset="-128"/>
                <a:cs typeface="Calibri" panose="020F0502020204030204" pitchFamily="34" charset="0"/>
              </a:rPr>
              <a:t>Copyright © Cengage Learning. All rights reserved</a:t>
            </a:r>
          </a:p>
        </p:txBody>
      </p:sp>
      <p:sp>
        <p:nvSpPr>
          <p:cNvPr id="74756" name="Slide Number Placeholder 4"/>
          <p:cNvSpPr>
            <a:spLocks noGrp="1"/>
          </p:cNvSpPr>
          <p:nvPr>
            <p:ph type="sldNum" sz="quarter" idx="12"/>
          </p:nvPr>
        </p:nvSpPr>
        <p:spPr>
          <a:xfrm>
            <a:off x="6705600" y="6629400"/>
            <a:ext cx="24384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17925E-5263-4E8B-8D99-17730707801A}" type="slidenum">
              <a:rPr lang="en-US" altLang="en-US" sz="1000" smtClean="0">
                <a:latin typeface="Calibri" panose="020F0502020204030204" pitchFamily="34" charset="0"/>
                <a:ea typeface="MS PGothic" panose="020B0600070205080204" pitchFamily="34" charset="-128"/>
                <a:cs typeface="Calibri" panose="020F0502020204030204" pitchFamily="34" charset="0"/>
              </a:rPr>
              <a:pPr>
                <a:spcBef>
                  <a:spcPct val="0"/>
                </a:spcBef>
                <a:buFontTx/>
                <a:buNone/>
              </a:pPr>
              <a:t>67</a:t>
            </a:fld>
            <a:endParaRPr lang="en-US" altLang="en-US" sz="1000" smtClean="0">
              <a:latin typeface="Calibri" panose="020F0502020204030204" pitchFamily="34" charset="0"/>
              <a:ea typeface="MS PGothic" panose="020B0600070205080204" pitchFamily="34" charset="-128"/>
              <a:cs typeface="Calibri" panose="020F0502020204030204" pitchFamily="34" charset="0"/>
            </a:endParaRPr>
          </a:p>
        </p:txBody>
      </p:sp>
      <p:sp>
        <p:nvSpPr>
          <p:cNvPr id="74757" name="Rectangle 5"/>
          <p:cNvSpPr>
            <a:spLocks noChangeArrowheads="1"/>
          </p:cNvSpPr>
          <p:nvPr/>
        </p:nvSpPr>
        <p:spPr bwMode="auto">
          <a:xfrm>
            <a:off x="0" y="3008313"/>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graphicFrame>
        <p:nvGraphicFramePr>
          <p:cNvPr id="74758" name="Object 31"/>
          <p:cNvGraphicFramePr>
            <a:graphicFrameLocks noChangeAspect="1"/>
          </p:cNvGraphicFramePr>
          <p:nvPr/>
        </p:nvGraphicFramePr>
        <p:xfrm>
          <a:off x="2590800" y="2743200"/>
          <a:ext cx="4038600" cy="381000"/>
        </p:xfrm>
        <a:graphic>
          <a:graphicData uri="http://schemas.openxmlformats.org/presentationml/2006/ole">
            <mc:AlternateContent xmlns:mc="http://schemas.openxmlformats.org/markup-compatibility/2006">
              <mc:Choice xmlns:v="urn:schemas-microsoft-com:vml" Requires="v">
                <p:oleObj spid="_x0000_s74784" name="Equation" r:id="rId4" imgW="4038600" imgH="381000" progId="Equation.BREE5">
                  <p:embed/>
                </p:oleObj>
              </mc:Choice>
              <mc:Fallback>
                <p:oleObj name="Equation" r:id="rId4" imgW="4038600" imgH="381000" progId="Equation.BREE5">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2743200"/>
                        <a:ext cx="4038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9" name="Rectangle 7"/>
          <p:cNvSpPr>
            <a:spLocks noChangeArrowheads="1"/>
          </p:cNvSpPr>
          <p:nvPr/>
        </p:nvSpPr>
        <p:spPr bwMode="auto">
          <a:xfrm>
            <a:off x="0" y="3051175"/>
            <a:ext cx="184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Calibri" panose="020F0502020204030204" pitchFamily="34" charset="0"/>
              <a:ea typeface="MS PGothic" panose="020B0600070205080204" pitchFamily="34" charset="-128"/>
              <a:cs typeface="Calibri" panose="020F0502020204030204" pitchFamily="34" charset="0"/>
            </a:endParaRPr>
          </a:p>
        </p:txBody>
      </p:sp>
      <p:graphicFrame>
        <p:nvGraphicFramePr>
          <p:cNvPr id="74760" name="Object 32"/>
          <p:cNvGraphicFramePr>
            <a:graphicFrameLocks noChangeAspect="1"/>
          </p:cNvGraphicFramePr>
          <p:nvPr/>
        </p:nvGraphicFramePr>
        <p:xfrm>
          <a:off x="2198688" y="5791200"/>
          <a:ext cx="762000" cy="295275"/>
        </p:xfrm>
        <a:graphic>
          <a:graphicData uri="http://schemas.openxmlformats.org/presentationml/2006/ole">
            <mc:AlternateContent xmlns:mc="http://schemas.openxmlformats.org/markup-compatibility/2006">
              <mc:Choice xmlns:v="urn:schemas-microsoft-com:vml" Requires="v">
                <p:oleObj spid="_x0000_s74785" name="Equation" r:id="rId6" imgW="761669" imgH="291973" progId="Equation.BREE5">
                  <p:embed/>
                </p:oleObj>
              </mc:Choice>
              <mc:Fallback>
                <p:oleObj name="Equation" r:id="rId6" imgW="761669" imgH="291973" progId="Equation.BREE5">
                  <p:embed/>
                  <p:pic>
                    <p:nvPicPr>
                      <p:cNvPr id="0" name="Object 3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8688" y="5791200"/>
                        <a:ext cx="7620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p:cNvSpPr txBox="1"/>
          <p:nvPr/>
        </p:nvSpPr>
        <p:spPr>
          <a:xfrm>
            <a:off x="39688" y="1427163"/>
            <a:ext cx="3581400" cy="460375"/>
          </a:xfrm>
          <a:prstGeom prst="rect">
            <a:avLst/>
          </a:prstGeom>
          <a:gradFill flip="none" rotWithShape="1">
            <a:gsLst>
              <a:gs pos="0">
                <a:schemeClr val="accent4">
                  <a:alpha val="60000"/>
                </a:schemeClr>
              </a:gs>
              <a:gs pos="100000">
                <a:srgbClr val="FFFFFF"/>
              </a:gs>
            </a:gsLst>
            <a:path path="shape">
              <a:fillToRect l="50000" t="50000" r="50000" b="50000"/>
            </a:path>
            <a:tileRect/>
          </a:gradFill>
          <a:ln>
            <a:noFill/>
            <a:prstDash val="dot"/>
          </a:ln>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b="1" i="1" smtClean="0">
                <a:solidFill>
                  <a:srgbClr val="681166"/>
                </a:solidFill>
                <a:effectLst>
                  <a:outerShdw blurRad="38100" dist="38100" dir="2700000" algn="tl">
                    <a:srgbClr val="000000"/>
                  </a:outerShdw>
                </a:effectLst>
              </a:rPr>
              <a:t>CONCEPT CHECK!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7331">
                                            <p:txEl>
                                              <p:pRg st="9" end="9"/>
                                            </p:txEl>
                                          </p:spTgt>
                                        </p:tgtEl>
                                        <p:attrNameLst>
                                          <p:attrName>style.visibility</p:attrName>
                                        </p:attrNameLst>
                                      </p:cBhvr>
                                      <p:to>
                                        <p:strVal val="visible"/>
                                      </p:to>
                                    </p:set>
                                    <p:animEffect transition="in" filter="wipe(left)">
                                      <p:cBhvr>
                                        <p:cTn id="7" dur="2000"/>
                                        <p:tgtEl>
                                          <p:spTgt spid="22733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AD3DB3A-BD05-476C-949A-5290C6B11D5B}" type="slidenum">
              <a:rPr lang="en-US" altLang="en-US" sz="1400" smtClean="0"/>
              <a:pPr>
                <a:spcBef>
                  <a:spcPct val="0"/>
                </a:spcBef>
                <a:buFontTx/>
                <a:buNone/>
              </a:pPr>
              <a:t>68</a:t>
            </a:fld>
            <a:endParaRPr lang="en-US" altLang="en-US" sz="1400" smtClean="0"/>
          </a:p>
        </p:txBody>
      </p:sp>
      <p:sp>
        <p:nvSpPr>
          <p:cNvPr id="76803" name="Rectangle 2"/>
          <p:cNvSpPr>
            <a:spLocks noGrp="1" noChangeArrowheads="1"/>
          </p:cNvSpPr>
          <p:nvPr>
            <p:ph type="title"/>
          </p:nvPr>
        </p:nvSpPr>
        <p:spPr/>
        <p:txBody>
          <a:bodyPr/>
          <a:lstStyle/>
          <a:p>
            <a:pPr eaLnBrk="1" hangingPunct="1"/>
            <a:r>
              <a:rPr lang="en-US" altLang="en-US" smtClean="0"/>
              <a:t>Homework: bond energies</a:t>
            </a:r>
          </a:p>
        </p:txBody>
      </p:sp>
      <p:sp>
        <p:nvSpPr>
          <p:cNvPr id="76804" name="Rectangle 3"/>
          <p:cNvSpPr>
            <a:spLocks noGrp="1" noChangeArrowheads="1"/>
          </p:cNvSpPr>
          <p:nvPr>
            <p:ph type="body" idx="1"/>
          </p:nvPr>
        </p:nvSpPr>
        <p:spPr/>
        <p:txBody>
          <a:bodyPr/>
          <a:lstStyle/>
          <a:p>
            <a:pPr eaLnBrk="1" hangingPunct="1"/>
            <a:r>
              <a:rPr lang="en-US" altLang="en-US" smtClean="0"/>
              <a:t>Pg 407-408</a:t>
            </a:r>
          </a:p>
          <a:p>
            <a:pPr eaLnBrk="1" hangingPunct="1"/>
            <a:endParaRPr lang="en-US" altLang="en-US" smtClean="0"/>
          </a:p>
          <a:p>
            <a:pPr eaLnBrk="1" hangingPunct="1"/>
            <a:r>
              <a:rPr lang="en-US" altLang="en-US" smtClean="0"/>
              <a:t>#’s 48, 50, 53, 54 </a:t>
            </a:r>
          </a:p>
          <a:p>
            <a:pPr eaLnBrk="1" hangingPunct="1"/>
            <a:endParaRPr lang="en-US" altLang="en-US" smtClean="0"/>
          </a:p>
          <a:p>
            <a:pPr eaLnBrk="1" hangingPunct="1"/>
            <a:r>
              <a:rPr lang="en-US" altLang="en-US" smtClean="0"/>
              <a:t>For question 53 identify the functional groups on glucose </a:t>
            </a:r>
          </a:p>
        </p:txBody>
      </p:sp>
    </p:spTree>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560568-8B74-4902-A86B-1F9B80423C72}" type="slidenum">
              <a:rPr lang="en-US" altLang="en-US" sz="1400" smtClean="0"/>
              <a:pPr>
                <a:spcBef>
                  <a:spcPct val="0"/>
                </a:spcBef>
                <a:buFontTx/>
                <a:buNone/>
              </a:pPr>
              <a:t>69</a:t>
            </a:fld>
            <a:endParaRPr lang="en-US" altLang="en-US" sz="1400" smtClean="0"/>
          </a:p>
        </p:txBody>
      </p:sp>
      <p:sp>
        <p:nvSpPr>
          <p:cNvPr id="77827" name="Rectangle 2"/>
          <p:cNvSpPr>
            <a:spLocks noGrp="1" noChangeArrowheads="1"/>
          </p:cNvSpPr>
          <p:nvPr>
            <p:ph type="title"/>
          </p:nvPr>
        </p:nvSpPr>
        <p:spPr/>
        <p:txBody>
          <a:bodyPr/>
          <a:lstStyle/>
          <a:p>
            <a:pPr eaLnBrk="1" hangingPunct="1"/>
            <a:r>
              <a:rPr lang="en-US" altLang="en-US" smtClean="0"/>
              <a:t>8.9 Localized Electron Model</a:t>
            </a:r>
          </a:p>
        </p:txBody>
      </p:sp>
      <p:sp>
        <p:nvSpPr>
          <p:cNvPr id="77828" name="Rectangle 3"/>
          <p:cNvSpPr>
            <a:spLocks noGrp="1" noChangeArrowheads="1"/>
          </p:cNvSpPr>
          <p:nvPr>
            <p:ph type="body" idx="1"/>
          </p:nvPr>
        </p:nvSpPr>
        <p:spPr/>
        <p:txBody>
          <a:bodyPr/>
          <a:lstStyle/>
          <a:p>
            <a:pPr marL="609600" indent="-609600" eaLnBrk="1" hangingPunct="1">
              <a:lnSpc>
                <a:spcPct val="90000"/>
              </a:lnSpc>
            </a:pPr>
            <a:r>
              <a:rPr lang="en-US" altLang="en-US" smtClean="0"/>
              <a:t>Molecules are composed of atoms that have bound and unbound electron pairs.</a:t>
            </a:r>
          </a:p>
          <a:p>
            <a:pPr marL="609600" indent="-609600" eaLnBrk="1" hangingPunct="1">
              <a:lnSpc>
                <a:spcPct val="90000"/>
              </a:lnSpc>
            </a:pPr>
            <a:endParaRPr lang="en-US" altLang="en-US" smtClean="0"/>
          </a:p>
          <a:p>
            <a:pPr marL="609600" indent="-609600" eaLnBrk="1" hangingPunct="1">
              <a:lnSpc>
                <a:spcPct val="90000"/>
              </a:lnSpc>
              <a:buFontTx/>
              <a:buAutoNum type="arabicPeriod"/>
            </a:pPr>
            <a:r>
              <a:rPr lang="en-US" altLang="en-US" smtClean="0"/>
              <a:t>Use Lewis structures to arrange electron pairs</a:t>
            </a:r>
          </a:p>
          <a:p>
            <a:pPr marL="609600" indent="-609600" eaLnBrk="1" hangingPunct="1">
              <a:lnSpc>
                <a:spcPct val="90000"/>
              </a:lnSpc>
              <a:buFontTx/>
              <a:buNone/>
            </a:pPr>
            <a:r>
              <a:rPr lang="en-US" altLang="en-US" smtClean="0"/>
              <a:t>2. Use VSEPR to predict molecular geometry </a:t>
            </a:r>
          </a:p>
          <a:p>
            <a:pPr marL="609600" indent="-609600" eaLnBrk="1" hangingPunct="1">
              <a:lnSpc>
                <a:spcPct val="90000"/>
              </a:lnSpc>
              <a:buFontTx/>
              <a:buNone/>
            </a:pPr>
            <a:r>
              <a:rPr lang="en-US" altLang="en-US" smtClean="0"/>
              <a:t>3.Describe orbitals of shared and lone pair 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C75A39-AE24-4AA6-BCDC-847430E4518E}" type="slidenum">
              <a:rPr lang="en-US" altLang="en-US" sz="1400" smtClean="0"/>
              <a:pPr>
                <a:spcBef>
                  <a:spcPct val="0"/>
                </a:spcBef>
                <a:buFontTx/>
                <a:buNone/>
              </a:pPr>
              <a:t>7</a:t>
            </a:fld>
            <a:endParaRPr lang="en-US" altLang="en-US" sz="1400" smtClean="0"/>
          </a:p>
        </p:txBody>
      </p:sp>
      <p:sp>
        <p:nvSpPr>
          <p:cNvPr id="10243" name="Rectangle 2"/>
          <p:cNvSpPr>
            <a:spLocks noGrp="1" noChangeArrowheads="1"/>
          </p:cNvSpPr>
          <p:nvPr>
            <p:ph type="title"/>
          </p:nvPr>
        </p:nvSpPr>
        <p:spPr/>
        <p:txBody>
          <a:bodyPr/>
          <a:lstStyle/>
          <a:p>
            <a:pPr eaLnBrk="1" hangingPunct="1"/>
            <a:r>
              <a:rPr lang="en-US" altLang="en-US" smtClean="0"/>
              <a:t>Ionic Bonds</a:t>
            </a:r>
          </a:p>
        </p:txBody>
      </p:sp>
      <p:sp>
        <p:nvSpPr>
          <p:cNvPr id="10244" name="Rectangle 3"/>
          <p:cNvSpPr>
            <a:spLocks noGrp="1" noChangeArrowheads="1"/>
          </p:cNvSpPr>
          <p:nvPr>
            <p:ph type="body" idx="1"/>
          </p:nvPr>
        </p:nvSpPr>
        <p:spPr>
          <a:xfrm>
            <a:off x="457200" y="1260171"/>
            <a:ext cx="8229600" cy="4525963"/>
          </a:xfrm>
        </p:spPr>
        <p:txBody>
          <a:bodyPr/>
          <a:lstStyle/>
          <a:p>
            <a:pPr eaLnBrk="1" hangingPunct="1"/>
            <a:r>
              <a:rPr lang="en-US" altLang="en-US" sz="2800" dirty="0" smtClean="0"/>
              <a:t>Electrostatic force that exists between particles of opposite charge that results from a </a:t>
            </a:r>
            <a:r>
              <a:rPr lang="en-US" altLang="en-US" sz="2800" u="sng" dirty="0" smtClean="0"/>
              <a:t>transfer</a:t>
            </a:r>
            <a:r>
              <a:rPr lang="en-US" altLang="en-US" sz="2800" dirty="0" smtClean="0"/>
              <a:t> </a:t>
            </a:r>
            <a:r>
              <a:rPr lang="en-US" altLang="en-US" sz="2800" u="sng" dirty="0" smtClean="0"/>
              <a:t>of electrons</a:t>
            </a:r>
            <a:r>
              <a:rPr lang="en-US" altLang="en-US" sz="2800" dirty="0" smtClean="0"/>
              <a:t> from metals to non-metals. </a:t>
            </a:r>
            <a:endParaRPr lang="en-US" altLang="en-US" sz="2800" dirty="0" smtClean="0"/>
          </a:p>
          <a:p>
            <a:pPr marL="0" indent="0" eaLnBrk="1" hangingPunct="1">
              <a:buNone/>
            </a:pPr>
            <a:endParaRPr lang="en-US" altLang="en-US" sz="2800" dirty="0" smtClean="0"/>
          </a:p>
          <a:p>
            <a:pPr eaLnBrk="1" hangingPunct="1"/>
            <a:r>
              <a:rPr lang="en-US" sz="2800" dirty="0" smtClean="0"/>
              <a:t>Electronegativity </a:t>
            </a:r>
            <a:r>
              <a:rPr lang="en-US" sz="2800" b="1" u="sng" dirty="0"/>
              <a:t>difference</a:t>
            </a:r>
            <a:r>
              <a:rPr lang="en-US" sz="2800" dirty="0"/>
              <a:t> between the metal and nonmetal is </a:t>
            </a:r>
            <a:r>
              <a:rPr lang="en-US" sz="2800" b="1" u="sng" dirty="0"/>
              <a:t>great </a:t>
            </a:r>
            <a:r>
              <a:rPr lang="en-US" sz="2800" dirty="0"/>
              <a:t>enough for “e- transfer”</a:t>
            </a:r>
          </a:p>
          <a:p>
            <a:pPr eaLnBrk="1" hangingPunct="1"/>
            <a:r>
              <a:rPr lang="en-US" altLang="en-US" dirty="0" smtClean="0"/>
              <a:t> </a:t>
            </a:r>
            <a:endParaRPr lang="en-US" altLang="en-US" dirty="0" smtClean="0"/>
          </a:p>
          <a:p>
            <a:pPr eaLnBrk="1" hangingPunct="1"/>
            <a:endParaRPr lang="en-US" altLang="en-US" dirty="0" smtClean="0"/>
          </a:p>
          <a:p>
            <a:pPr eaLnBrk="1" hangingPunct="1"/>
            <a:endParaRPr lang="en-US" altLang="en-US" dirty="0" smtClean="0"/>
          </a:p>
        </p:txBody>
      </p:sp>
      <p:pic>
        <p:nvPicPr>
          <p:cNvPr id="128002" name="Picture 2" descr="IonicBond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4495800"/>
            <a:ext cx="4572000" cy="1810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4EE91FD-6917-4DDF-8FBE-2E811272F3A0}" type="slidenum">
              <a:rPr lang="en-US" altLang="en-US" sz="1400" smtClean="0"/>
              <a:pPr>
                <a:spcBef>
                  <a:spcPct val="0"/>
                </a:spcBef>
                <a:buFontTx/>
                <a:buNone/>
              </a:pPr>
              <a:t>70</a:t>
            </a:fld>
            <a:endParaRPr lang="en-US" altLang="en-US" sz="1400" smtClean="0"/>
          </a:p>
        </p:txBody>
      </p:sp>
      <p:sp>
        <p:nvSpPr>
          <p:cNvPr id="78851" name="Rectangle 2"/>
          <p:cNvSpPr>
            <a:spLocks noGrp="1" noChangeArrowheads="1"/>
          </p:cNvSpPr>
          <p:nvPr>
            <p:ph type="ctrTitle"/>
          </p:nvPr>
        </p:nvSpPr>
        <p:spPr>
          <a:xfrm>
            <a:off x="685800" y="914400"/>
            <a:ext cx="7772400" cy="1470025"/>
          </a:xfrm>
        </p:spPr>
        <p:txBody>
          <a:bodyPr/>
          <a:lstStyle/>
          <a:p>
            <a:pPr eaLnBrk="1" hangingPunct="1"/>
            <a:r>
              <a:rPr lang="en-US" altLang="en-US" smtClean="0"/>
              <a:t>8.10 LE Model Part I: Lewis Structures</a:t>
            </a:r>
          </a:p>
        </p:txBody>
      </p:sp>
      <p:pic>
        <p:nvPicPr>
          <p:cNvPr id="78852" name="Picture 8" descr="sjff_03_img1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438400"/>
            <a:ext cx="32258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10" descr="Lewis in the Berkeley Lab">
            <a:hlinkClick r:id="rId3" tooltip="Lewis in the Berkeley Lab"/>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590800"/>
            <a:ext cx="37369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4389DDB-9787-4B3F-B515-90909E289807}" type="slidenum">
              <a:rPr lang="en-US" altLang="en-US" sz="1400" smtClean="0"/>
              <a:pPr>
                <a:spcBef>
                  <a:spcPct val="0"/>
                </a:spcBef>
                <a:buFontTx/>
                <a:buNone/>
              </a:pPr>
              <a:t>71</a:t>
            </a:fld>
            <a:endParaRPr lang="en-US" altLang="en-US" sz="1400" smtClean="0"/>
          </a:p>
        </p:txBody>
      </p:sp>
      <p:sp>
        <p:nvSpPr>
          <p:cNvPr id="79875" name="Rectangle 2"/>
          <p:cNvSpPr>
            <a:spLocks noGrp="1" noChangeArrowheads="1"/>
          </p:cNvSpPr>
          <p:nvPr>
            <p:ph type="title"/>
          </p:nvPr>
        </p:nvSpPr>
        <p:spPr/>
        <p:txBody>
          <a:bodyPr/>
          <a:lstStyle/>
          <a:p>
            <a:pPr eaLnBrk="1" hangingPunct="1"/>
            <a:r>
              <a:rPr lang="en-US" altLang="en-US" smtClean="0"/>
              <a:t>Valence Electrons </a:t>
            </a:r>
          </a:p>
        </p:txBody>
      </p:sp>
      <p:sp>
        <p:nvSpPr>
          <p:cNvPr id="79876" name="Rectangle 3"/>
          <p:cNvSpPr>
            <a:spLocks noGrp="1" noChangeArrowheads="1"/>
          </p:cNvSpPr>
          <p:nvPr>
            <p:ph type="body" idx="1"/>
          </p:nvPr>
        </p:nvSpPr>
        <p:spPr/>
        <p:txBody>
          <a:bodyPr/>
          <a:lstStyle/>
          <a:p>
            <a:pPr eaLnBrk="1" hangingPunct="1"/>
            <a:r>
              <a:rPr lang="en-US" altLang="en-US" smtClean="0"/>
              <a:t>The electrons in the </a:t>
            </a:r>
            <a:r>
              <a:rPr lang="en-US" altLang="en-US" u="sng" smtClean="0"/>
              <a:t>outer most shell</a:t>
            </a:r>
            <a:r>
              <a:rPr lang="en-US" altLang="en-US" smtClean="0"/>
              <a:t> of an atom that are involved in bonding. </a:t>
            </a:r>
          </a:p>
          <a:p>
            <a:pPr eaLnBrk="1" hangingPunct="1"/>
            <a:endParaRPr lang="en-US" altLang="en-US" smtClean="0"/>
          </a:p>
          <a:p>
            <a:pPr eaLnBrk="1" hangingPunct="1"/>
            <a:r>
              <a:rPr lang="en-US" altLang="en-US" smtClean="0"/>
              <a:t>The number of valence electrons an atom has is the group number.</a:t>
            </a:r>
          </a:p>
          <a:p>
            <a:pPr eaLnBrk="1" hangingPunct="1"/>
            <a:endParaRPr lang="en-US" altLang="en-US" smtClean="0"/>
          </a:p>
          <a:p>
            <a:pPr lvl="1" eaLnBrk="1" hangingPunct="1"/>
            <a:r>
              <a:rPr lang="en-US" altLang="en-US" smtClean="0"/>
              <a:t>Example: Group 1A or IA = 1 valence electron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A2567A9-86E2-4068-993D-93B0EFBC4AC4}" type="slidenum">
              <a:rPr lang="en-US" altLang="en-US" sz="1400" smtClean="0"/>
              <a:pPr>
                <a:spcBef>
                  <a:spcPct val="0"/>
                </a:spcBef>
                <a:buFontTx/>
                <a:buNone/>
              </a:pPr>
              <a:t>72</a:t>
            </a:fld>
            <a:endParaRPr lang="en-US" altLang="en-US" sz="1400" smtClean="0"/>
          </a:p>
        </p:txBody>
      </p:sp>
      <p:sp>
        <p:nvSpPr>
          <p:cNvPr id="80899" name="Rectangle 2"/>
          <p:cNvSpPr>
            <a:spLocks noGrp="1" noChangeArrowheads="1"/>
          </p:cNvSpPr>
          <p:nvPr>
            <p:ph type="title"/>
          </p:nvPr>
        </p:nvSpPr>
        <p:spPr/>
        <p:txBody>
          <a:bodyPr/>
          <a:lstStyle/>
          <a:p>
            <a:pPr eaLnBrk="1" hangingPunct="1"/>
            <a:r>
              <a:rPr lang="en-US" altLang="en-US" smtClean="0"/>
              <a:t>Lewis Structures </a:t>
            </a:r>
          </a:p>
        </p:txBody>
      </p:sp>
      <p:sp>
        <p:nvSpPr>
          <p:cNvPr id="80900" name="Rectangle 3"/>
          <p:cNvSpPr>
            <a:spLocks noGrp="1" noChangeArrowheads="1"/>
          </p:cNvSpPr>
          <p:nvPr>
            <p:ph type="body" idx="1"/>
          </p:nvPr>
        </p:nvSpPr>
        <p:spPr/>
        <p:txBody>
          <a:bodyPr/>
          <a:lstStyle/>
          <a:p>
            <a:pPr eaLnBrk="1" hangingPunct="1"/>
            <a:r>
              <a:rPr lang="en-US" altLang="en-US" smtClean="0"/>
              <a:t>A method used to illustrate valence electrons and bonding between atoms.</a:t>
            </a:r>
          </a:p>
          <a:p>
            <a:pPr eaLnBrk="1" hangingPunct="1">
              <a:buFontTx/>
              <a:buNone/>
            </a:pPr>
            <a:r>
              <a:rPr lang="en-US" altLang="en-US" smtClean="0"/>
              <a:t> </a:t>
            </a:r>
          </a:p>
          <a:p>
            <a:pPr lvl="1" eaLnBrk="1" hangingPunct="1"/>
            <a:r>
              <a:rPr lang="en-US" altLang="en-US" smtClean="0"/>
              <a:t>Example: Sulfur = Group 6 = 6 valence e</a:t>
            </a:r>
            <a:r>
              <a:rPr lang="en-US" altLang="en-US" baseline="30000" smtClean="0"/>
              <a:t>-</a:t>
            </a:r>
          </a:p>
          <a:p>
            <a:pPr lvl="1" eaLnBrk="1" hangingPunct="1">
              <a:buFontTx/>
              <a:buNone/>
            </a:pPr>
            <a:r>
              <a:rPr lang="en-US" altLang="en-US" baseline="30000" smtClean="0"/>
              <a:t>                                         </a:t>
            </a:r>
          </a:p>
          <a:p>
            <a:pPr lvl="1" eaLnBrk="1" hangingPunct="1">
              <a:buFontTx/>
              <a:buNone/>
            </a:pPr>
            <a:r>
              <a:rPr lang="en-US" altLang="en-US" baseline="30000" smtClean="0">
                <a:cs typeface="Arial" panose="020B0604020202020204" pitchFamily="34" charset="0"/>
              </a:rPr>
              <a:t>                                                 ●  ●</a:t>
            </a:r>
          </a:p>
          <a:p>
            <a:pPr lvl="1" eaLnBrk="1" hangingPunct="1">
              <a:buFontTx/>
              <a:buNone/>
            </a:pPr>
            <a:r>
              <a:rPr lang="en-US" altLang="en-US" baseline="30000" smtClean="0"/>
              <a:t>                                                 </a:t>
            </a:r>
          </a:p>
          <a:p>
            <a:pPr lvl="1" eaLnBrk="1" hangingPunct="1">
              <a:buFontTx/>
              <a:buNone/>
            </a:pPr>
            <a:r>
              <a:rPr lang="en-US" altLang="en-US" baseline="30000" smtClean="0"/>
              <a:t>                                         </a:t>
            </a:r>
            <a:r>
              <a:rPr lang="en-US" altLang="en-US" baseline="30000" smtClean="0">
                <a:cs typeface="Arial" panose="020B0604020202020204" pitchFamily="34" charset="0"/>
              </a:rPr>
              <a:t>●                     ●</a:t>
            </a:r>
            <a:r>
              <a:rPr lang="en-US" altLang="en-US" baseline="30000" smtClean="0"/>
              <a:t> 	</a:t>
            </a:r>
          </a:p>
          <a:p>
            <a:pPr lvl="1" eaLnBrk="1" hangingPunct="1">
              <a:buFontTx/>
              <a:buNone/>
            </a:pPr>
            <a:endParaRPr lang="en-US" altLang="en-US" baseline="30000" smtClean="0"/>
          </a:p>
          <a:p>
            <a:pPr lvl="1" eaLnBrk="1" hangingPunct="1">
              <a:buFontTx/>
              <a:buNone/>
            </a:pPr>
            <a:r>
              <a:rPr lang="en-US" altLang="en-US" baseline="30000" smtClean="0">
                <a:cs typeface="Arial" panose="020B0604020202020204" pitchFamily="34" charset="0"/>
              </a:rPr>
              <a:t>                                               ●    ●</a:t>
            </a:r>
          </a:p>
        </p:txBody>
      </p:sp>
      <p:sp>
        <p:nvSpPr>
          <p:cNvPr id="80901" name="Text Box 4"/>
          <p:cNvSpPr txBox="1">
            <a:spLocks noChangeArrowheads="1"/>
          </p:cNvSpPr>
          <p:nvPr/>
        </p:nvSpPr>
        <p:spPr bwMode="auto">
          <a:xfrm>
            <a:off x="4038600" y="4191000"/>
            <a:ext cx="1143000"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6600" b="1"/>
              <a:t>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99F993-5AC2-4868-AFE2-BE471C4D0485}" type="slidenum">
              <a:rPr lang="en-US" altLang="en-US" sz="1400" smtClean="0"/>
              <a:pPr>
                <a:spcBef>
                  <a:spcPct val="0"/>
                </a:spcBef>
                <a:buFontTx/>
                <a:buNone/>
              </a:pPr>
              <a:t>73</a:t>
            </a:fld>
            <a:endParaRPr lang="en-US" altLang="en-US" sz="1400" smtClean="0"/>
          </a:p>
        </p:txBody>
      </p:sp>
      <p:sp>
        <p:nvSpPr>
          <p:cNvPr id="81923" name="Rectangle 2"/>
          <p:cNvSpPr>
            <a:spLocks noGrp="1" noChangeArrowheads="1"/>
          </p:cNvSpPr>
          <p:nvPr>
            <p:ph type="title"/>
          </p:nvPr>
        </p:nvSpPr>
        <p:spPr/>
        <p:txBody>
          <a:bodyPr/>
          <a:lstStyle/>
          <a:p>
            <a:pPr eaLnBrk="1" hangingPunct="1"/>
            <a:r>
              <a:rPr lang="en-US" altLang="en-US" smtClean="0"/>
              <a:t>Lewis Structure Rules</a:t>
            </a:r>
          </a:p>
        </p:txBody>
      </p:sp>
      <p:sp>
        <p:nvSpPr>
          <p:cNvPr id="81924" name="Text Box 4"/>
          <p:cNvSpPr>
            <a:spLocks noGrp="1" noChangeArrowheads="1"/>
          </p:cNvSpPr>
          <p:nvPr>
            <p:ph type="body" idx="1"/>
          </p:nvPr>
        </p:nvSpPr>
        <p:spPr>
          <a:noFill/>
        </p:spPr>
        <p:txBody>
          <a:bodyPr/>
          <a:lstStyle/>
          <a:p>
            <a:pPr eaLnBrk="1" hangingPunct="1"/>
            <a:r>
              <a:rPr lang="en-US" altLang="en-US" smtClean="0"/>
              <a:t>Remember Hund’s Rule when distributing your dots ( electrons). </a:t>
            </a:r>
          </a:p>
          <a:p>
            <a:pPr eaLnBrk="1" hangingPunct="1"/>
            <a:endParaRPr lang="en-US" altLang="en-US" smtClean="0"/>
          </a:p>
          <a:p>
            <a:pPr eaLnBrk="1" hangingPunct="1"/>
            <a:r>
              <a:rPr lang="en-US" altLang="en-US" smtClean="0"/>
              <a:t>Each side can hold 2 electrons (L,R, T, B)</a:t>
            </a:r>
          </a:p>
          <a:p>
            <a:pPr eaLnBrk="1" hangingPunct="1">
              <a:buFontTx/>
              <a:buNone/>
            </a:pPr>
            <a:endParaRPr lang="en-US" altLang="en-US" smtClean="0"/>
          </a:p>
          <a:p>
            <a:pPr eaLnBrk="1" hangingPunct="1"/>
            <a:r>
              <a:rPr lang="en-US" altLang="en-US" smtClean="0"/>
              <a:t>With a max of 8 valence electrons (Octet Rule).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7AE608B-76F0-4CFF-8106-A0C7ECF4862E}" type="slidenum">
              <a:rPr lang="en-US" altLang="en-US" sz="1400" smtClean="0"/>
              <a:pPr>
                <a:spcBef>
                  <a:spcPct val="0"/>
                </a:spcBef>
                <a:buFontTx/>
                <a:buNone/>
              </a:pPr>
              <a:t>74</a:t>
            </a:fld>
            <a:endParaRPr lang="en-US" altLang="en-US" sz="1400" smtClean="0"/>
          </a:p>
        </p:txBody>
      </p:sp>
      <p:sp>
        <p:nvSpPr>
          <p:cNvPr id="82947" name="Rectangle 2"/>
          <p:cNvSpPr>
            <a:spLocks noGrp="1" noChangeArrowheads="1"/>
          </p:cNvSpPr>
          <p:nvPr>
            <p:ph type="title"/>
          </p:nvPr>
        </p:nvSpPr>
        <p:spPr/>
        <p:txBody>
          <a:bodyPr/>
          <a:lstStyle/>
          <a:p>
            <a:pPr eaLnBrk="1" hangingPunct="1"/>
            <a:r>
              <a:rPr lang="en-US" altLang="en-US" smtClean="0"/>
              <a:t>Octet Rule</a:t>
            </a:r>
          </a:p>
        </p:txBody>
      </p:sp>
      <p:sp>
        <p:nvSpPr>
          <p:cNvPr id="82948" name="Rectangle 3"/>
          <p:cNvSpPr>
            <a:spLocks noGrp="1" noChangeArrowheads="1"/>
          </p:cNvSpPr>
          <p:nvPr>
            <p:ph type="body" idx="1"/>
          </p:nvPr>
        </p:nvSpPr>
        <p:spPr/>
        <p:txBody>
          <a:bodyPr/>
          <a:lstStyle/>
          <a:p>
            <a:pPr algn="ctr" eaLnBrk="1" hangingPunct="1">
              <a:buFontTx/>
              <a:buNone/>
            </a:pPr>
            <a:r>
              <a:rPr lang="en-US" altLang="en-US" smtClean="0"/>
              <a:t>Rule of eight! </a:t>
            </a:r>
          </a:p>
          <a:p>
            <a:pPr eaLnBrk="1" hangingPunct="1"/>
            <a:r>
              <a:rPr lang="en-US" altLang="en-US" smtClean="0"/>
              <a:t>Atoms tend to gain, share, or lose electrons until they have 8 electrons in their valence shell. </a:t>
            </a:r>
          </a:p>
          <a:p>
            <a:pPr eaLnBrk="1" hangingPunct="1"/>
            <a:endParaRPr lang="en-US" altLang="en-US" smtClean="0"/>
          </a:p>
          <a:p>
            <a:pPr eaLnBrk="1" hangingPunct="1"/>
            <a:r>
              <a:rPr lang="en-US" altLang="en-US" smtClean="0"/>
              <a:t>Note what the largest group number is. </a:t>
            </a:r>
          </a:p>
          <a:p>
            <a:pPr eaLnBrk="1" hangingPunct="1"/>
            <a:endParaRPr lang="en-US" altLang="en-US" smtClean="0"/>
          </a:p>
          <a:p>
            <a:pPr eaLnBrk="1" hangingPunct="1"/>
            <a:r>
              <a:rPr lang="en-US" altLang="en-US" smtClean="0"/>
              <a:t>Exception: Hydrogen = duet rule, rule of 2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F1B7276-1FA2-4F24-824C-B4B0E8C5F831}" type="slidenum">
              <a:rPr lang="en-US" altLang="en-US" sz="1400" smtClean="0"/>
              <a:pPr>
                <a:spcBef>
                  <a:spcPct val="0"/>
                </a:spcBef>
                <a:buFontTx/>
                <a:buNone/>
              </a:pPr>
              <a:t>75</a:t>
            </a:fld>
            <a:endParaRPr lang="en-US" altLang="en-US" sz="1400" smtClean="0"/>
          </a:p>
        </p:txBody>
      </p:sp>
      <p:sp>
        <p:nvSpPr>
          <p:cNvPr id="83971" name="Rectangle 2"/>
          <p:cNvSpPr>
            <a:spLocks noGrp="1" noChangeArrowheads="1"/>
          </p:cNvSpPr>
          <p:nvPr>
            <p:ph type="title"/>
          </p:nvPr>
        </p:nvSpPr>
        <p:spPr/>
        <p:txBody>
          <a:bodyPr/>
          <a:lstStyle/>
          <a:p>
            <a:pPr eaLnBrk="1" hangingPunct="1"/>
            <a:r>
              <a:rPr lang="en-US" altLang="en-US" smtClean="0"/>
              <a:t>8.2 Ionic Bonding</a:t>
            </a:r>
          </a:p>
        </p:txBody>
      </p:sp>
      <p:sp>
        <p:nvSpPr>
          <p:cNvPr id="83972" name="Rectangle 3"/>
          <p:cNvSpPr>
            <a:spLocks noGrp="1" noChangeArrowheads="1"/>
          </p:cNvSpPr>
          <p:nvPr>
            <p:ph type="body" idx="1"/>
          </p:nvPr>
        </p:nvSpPr>
        <p:spPr/>
        <p:txBody>
          <a:bodyPr/>
          <a:lstStyle/>
          <a:p>
            <a:pPr eaLnBrk="1" hangingPunct="1"/>
            <a:r>
              <a:rPr lang="en-US" altLang="en-US" smtClean="0"/>
              <a:t>Look at the </a:t>
            </a:r>
            <a:r>
              <a:rPr lang="en-US" altLang="en-US" b="1" u="sng" smtClean="0">
                <a:solidFill>
                  <a:srgbClr val="FF0000"/>
                </a:solidFill>
              </a:rPr>
              <a:t>balanced</a:t>
            </a:r>
            <a:r>
              <a:rPr lang="en-US" altLang="en-US" smtClean="0"/>
              <a:t> reaction of sodium (metal) and chloride (non-metal). </a:t>
            </a:r>
          </a:p>
          <a:p>
            <a:pPr eaLnBrk="1" hangingPunct="1"/>
            <a:endParaRPr lang="en-US" altLang="en-US" smtClean="0"/>
          </a:p>
          <a:p>
            <a:pPr eaLnBrk="1" hangingPunct="1"/>
            <a:r>
              <a:rPr lang="en-US" altLang="en-US" smtClean="0"/>
              <a:t>Na(s) + </a:t>
            </a:r>
            <a:r>
              <a:rPr lang="en-US" altLang="en-US" smtClean="0">
                <a:solidFill>
                  <a:srgbClr val="FF0000"/>
                </a:solidFill>
              </a:rPr>
              <a:t>1/2</a:t>
            </a:r>
            <a:r>
              <a:rPr lang="en-US" altLang="en-US" smtClean="0"/>
              <a:t>Cl</a:t>
            </a:r>
            <a:r>
              <a:rPr lang="en-US" altLang="en-US" baseline="-25000" smtClean="0"/>
              <a:t>2</a:t>
            </a:r>
            <a:r>
              <a:rPr lang="en-US" altLang="en-US" smtClean="0"/>
              <a:t>(g)   		   NaCl (s)</a:t>
            </a:r>
          </a:p>
          <a:p>
            <a:pPr eaLnBrk="1" hangingPunct="1"/>
            <a:endParaRPr lang="en-US" altLang="en-US" smtClean="0"/>
          </a:p>
          <a:p>
            <a:pPr eaLnBrk="1" hangingPunct="1"/>
            <a:r>
              <a:rPr lang="en-US" altLang="en-US" smtClean="0"/>
              <a:t>Note: </a:t>
            </a:r>
            <a:r>
              <a:rPr lang="el-GR" altLang="en-US" smtClean="0">
                <a:cs typeface="Arial" panose="020B0604020202020204" pitchFamily="34" charset="0"/>
              </a:rPr>
              <a:t>Δ</a:t>
            </a:r>
            <a:r>
              <a:rPr lang="en-US" altLang="en-US" smtClean="0">
                <a:cs typeface="Arial" panose="020B0604020202020204" pitchFamily="34" charset="0"/>
              </a:rPr>
              <a:t>H</a:t>
            </a:r>
            <a:r>
              <a:rPr lang="en-US" altLang="en-US" baseline="-25000" smtClean="0">
                <a:cs typeface="Arial" panose="020B0604020202020204" pitchFamily="34" charset="0"/>
              </a:rPr>
              <a:t>f</a:t>
            </a:r>
            <a:r>
              <a:rPr lang="en-US" altLang="en-US" smtClean="0">
                <a:cs typeface="Arial" panose="020B0604020202020204" pitchFamily="34" charset="0"/>
              </a:rPr>
              <a:t> = -410.9 kJ </a:t>
            </a:r>
          </a:p>
          <a:p>
            <a:pPr eaLnBrk="1" hangingPunct="1"/>
            <a:r>
              <a:rPr lang="en-US" altLang="en-US" smtClean="0">
                <a:cs typeface="Arial" panose="020B0604020202020204" pitchFamily="34" charset="0"/>
              </a:rPr>
              <a:t>There for: we have an enthalpy change that is exothermic (exo = out)</a:t>
            </a:r>
            <a:endParaRPr lang="el-GR" altLang="en-US" smtClean="0">
              <a:cs typeface="Arial" panose="020B0604020202020204" pitchFamily="34" charset="0"/>
            </a:endParaRPr>
          </a:p>
          <a:p>
            <a:pPr eaLnBrk="1" hangingPunct="1"/>
            <a:endParaRPr lang="en-US" altLang="en-US" smtClean="0"/>
          </a:p>
          <a:p>
            <a:pPr eaLnBrk="1" hangingPunct="1"/>
            <a:endParaRPr lang="en-US" altLang="en-US" smtClean="0"/>
          </a:p>
        </p:txBody>
      </p:sp>
      <p:sp>
        <p:nvSpPr>
          <p:cNvPr id="83973" name="Line 4"/>
          <p:cNvSpPr>
            <a:spLocks noChangeShapeType="1"/>
          </p:cNvSpPr>
          <p:nvPr/>
        </p:nvSpPr>
        <p:spPr bwMode="auto">
          <a:xfrm>
            <a:off x="4572000" y="3505200"/>
            <a:ext cx="12954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E04D5C-90C2-4E48-8EC5-9C93E2336C68}" type="slidenum">
              <a:rPr lang="en-US" altLang="en-US" sz="1400" smtClean="0"/>
              <a:pPr>
                <a:spcBef>
                  <a:spcPct val="0"/>
                </a:spcBef>
                <a:buFontTx/>
                <a:buNone/>
              </a:pPr>
              <a:t>76</a:t>
            </a:fld>
            <a:endParaRPr lang="en-US" altLang="en-US" sz="1400" smtClean="0"/>
          </a:p>
        </p:txBody>
      </p:sp>
      <p:sp>
        <p:nvSpPr>
          <p:cNvPr id="84995" name="Rectangle 2"/>
          <p:cNvSpPr>
            <a:spLocks noGrp="1" noChangeArrowheads="1"/>
          </p:cNvSpPr>
          <p:nvPr>
            <p:ph type="title"/>
          </p:nvPr>
        </p:nvSpPr>
        <p:spPr/>
        <p:txBody>
          <a:bodyPr/>
          <a:lstStyle/>
          <a:p>
            <a:pPr eaLnBrk="1" hangingPunct="1"/>
            <a:r>
              <a:rPr lang="en-US" altLang="en-US" smtClean="0"/>
              <a:t>Lewis diagram of NaCl</a:t>
            </a:r>
          </a:p>
        </p:txBody>
      </p:sp>
      <p:sp>
        <p:nvSpPr>
          <p:cNvPr id="84996" name="Rectangle 3"/>
          <p:cNvSpPr>
            <a:spLocks noGrp="1" noChangeArrowheads="1"/>
          </p:cNvSpPr>
          <p:nvPr>
            <p:ph type="body" idx="1"/>
          </p:nvPr>
        </p:nvSpPr>
        <p:spPr/>
        <p:txBody>
          <a:bodyPr/>
          <a:lstStyle/>
          <a:p>
            <a:pPr eaLnBrk="1" hangingPunct="1">
              <a:lnSpc>
                <a:spcPct val="80000"/>
              </a:lnSpc>
              <a:buFontTx/>
              <a:buNone/>
            </a:pPr>
            <a:r>
              <a:rPr lang="en-US" altLang="en-US" sz="2000" smtClean="0">
                <a:cs typeface="Arial" panose="020B0604020202020204" pitchFamily="34" charset="0"/>
              </a:rPr>
              <a:t>         </a:t>
            </a:r>
          </a:p>
          <a:p>
            <a:pPr eaLnBrk="1" hangingPunct="1">
              <a:lnSpc>
                <a:spcPct val="80000"/>
              </a:lnSpc>
              <a:buFontTx/>
              <a:buNone/>
            </a:pPr>
            <a:r>
              <a:rPr lang="en-US" altLang="en-US" sz="2000" smtClean="0">
                <a:cs typeface="Arial" panose="020B0604020202020204" pitchFamily="34" charset="0"/>
              </a:rPr>
              <a:t>  </a:t>
            </a:r>
          </a:p>
          <a:p>
            <a:pPr eaLnBrk="1" hangingPunct="1">
              <a:lnSpc>
                <a:spcPct val="80000"/>
              </a:lnSpc>
              <a:buFontTx/>
              <a:buNone/>
            </a:pPr>
            <a:endParaRPr lang="en-US" altLang="en-US" sz="2000" smtClean="0">
              <a:cs typeface="Arial" panose="020B0604020202020204" pitchFamily="34" charset="0"/>
            </a:endParaRPr>
          </a:p>
          <a:p>
            <a:pPr eaLnBrk="1" hangingPunct="1">
              <a:lnSpc>
                <a:spcPct val="80000"/>
              </a:lnSpc>
              <a:buFontTx/>
              <a:buNone/>
            </a:pPr>
            <a:endParaRPr lang="en-US" altLang="en-US" sz="2000" smtClean="0">
              <a:cs typeface="Arial" panose="020B0604020202020204" pitchFamily="34" charset="0"/>
            </a:endParaRPr>
          </a:p>
          <a:p>
            <a:pPr eaLnBrk="1" hangingPunct="1">
              <a:lnSpc>
                <a:spcPct val="80000"/>
              </a:lnSpc>
              <a:buFontTx/>
              <a:buNone/>
            </a:pPr>
            <a:endParaRPr lang="en-US" altLang="en-US" sz="2000" smtClean="0">
              <a:cs typeface="Arial" panose="020B0604020202020204" pitchFamily="34" charset="0"/>
            </a:endParaRPr>
          </a:p>
          <a:p>
            <a:pPr eaLnBrk="1" hangingPunct="1">
              <a:lnSpc>
                <a:spcPct val="80000"/>
              </a:lnSpc>
              <a:buFontTx/>
              <a:buNone/>
            </a:pPr>
            <a:endParaRPr lang="en-US" altLang="en-US" sz="2000" smtClean="0">
              <a:cs typeface="Arial" panose="020B0604020202020204" pitchFamily="34" charset="0"/>
            </a:endParaRPr>
          </a:p>
          <a:p>
            <a:pPr eaLnBrk="1" hangingPunct="1">
              <a:lnSpc>
                <a:spcPct val="80000"/>
              </a:lnSpc>
              <a:buFontTx/>
              <a:buNone/>
            </a:pPr>
            <a:r>
              <a:rPr lang="en-US" altLang="en-US" sz="3300" b="1" smtClean="0">
                <a:cs typeface="Arial" panose="020B0604020202020204" pitchFamily="34" charset="0"/>
              </a:rPr>
              <a:t>         Na      +            </a:t>
            </a:r>
            <a:r>
              <a:rPr lang="en-US" altLang="en-US" sz="4400" b="1" smtClean="0">
                <a:cs typeface="Arial" panose="020B0604020202020204" pitchFamily="34" charset="0"/>
              </a:rPr>
              <a:t>Cl      </a:t>
            </a:r>
            <a:r>
              <a:rPr lang="en-US" altLang="en-US" sz="3300" b="1" smtClean="0">
                <a:cs typeface="Arial" panose="020B0604020202020204" pitchFamily="34" charset="0"/>
              </a:rPr>
              <a:t>= Na</a:t>
            </a:r>
            <a:r>
              <a:rPr lang="en-US" altLang="en-US" sz="3300" b="1" baseline="30000" smtClean="0">
                <a:cs typeface="Arial" panose="020B0604020202020204" pitchFamily="34" charset="0"/>
              </a:rPr>
              <a:t>+ </a:t>
            </a:r>
            <a:r>
              <a:rPr lang="en-US" altLang="en-US" sz="3300" b="1" smtClean="0">
                <a:cs typeface="Arial" panose="020B0604020202020204" pitchFamily="34" charset="0"/>
              </a:rPr>
              <a:t>+ </a:t>
            </a:r>
            <a:r>
              <a:rPr lang="en-US" altLang="en-US" sz="3300" b="1" baseline="30000" smtClean="0">
                <a:cs typeface="Arial" panose="020B0604020202020204" pitchFamily="34" charset="0"/>
              </a:rPr>
              <a:t> </a:t>
            </a:r>
            <a:r>
              <a:rPr lang="en-US" altLang="en-US" sz="3300" b="1" smtClean="0">
                <a:cs typeface="Arial" panose="020B0604020202020204" pitchFamily="34" charset="0"/>
              </a:rPr>
              <a:t>Cl</a:t>
            </a:r>
            <a:r>
              <a:rPr lang="en-US" altLang="en-US" sz="3300" b="1" baseline="30000" smtClean="0">
                <a:cs typeface="Arial" panose="020B0604020202020204" pitchFamily="34" charset="0"/>
              </a:rPr>
              <a:t>-</a:t>
            </a:r>
            <a:r>
              <a:rPr lang="en-US" altLang="en-US" sz="4400" b="1" smtClean="0">
                <a:cs typeface="Arial" panose="020B0604020202020204" pitchFamily="34" charset="0"/>
              </a:rPr>
              <a:t>    </a:t>
            </a:r>
          </a:p>
          <a:p>
            <a:pPr eaLnBrk="1" hangingPunct="1">
              <a:lnSpc>
                <a:spcPct val="80000"/>
              </a:lnSpc>
              <a:buFontTx/>
              <a:buNone/>
            </a:pPr>
            <a:r>
              <a:rPr lang="en-US" altLang="en-US" sz="2000" smtClean="0">
                <a:cs typeface="Arial" panose="020B0604020202020204" pitchFamily="34" charset="0"/>
              </a:rPr>
              <a:t>                               </a:t>
            </a:r>
          </a:p>
          <a:p>
            <a:pPr eaLnBrk="1" hangingPunct="1">
              <a:lnSpc>
                <a:spcPct val="80000"/>
              </a:lnSpc>
              <a:buFontTx/>
              <a:buNone/>
            </a:pPr>
            <a:endParaRPr lang="en-US" altLang="en-US" sz="2000" smtClean="0">
              <a:cs typeface="Arial" panose="020B0604020202020204" pitchFamily="34" charset="0"/>
            </a:endParaRPr>
          </a:p>
          <a:p>
            <a:pPr eaLnBrk="1" hangingPunct="1">
              <a:lnSpc>
                <a:spcPct val="80000"/>
              </a:lnSpc>
              <a:buFontTx/>
              <a:buNone/>
            </a:pPr>
            <a:endParaRPr lang="en-US" altLang="en-US" sz="2000" smtClean="0">
              <a:cs typeface="Arial" panose="020B0604020202020204" pitchFamily="34" charset="0"/>
            </a:endParaRPr>
          </a:p>
          <a:p>
            <a:pPr eaLnBrk="1" hangingPunct="1">
              <a:lnSpc>
                <a:spcPct val="80000"/>
              </a:lnSpc>
              <a:buFontTx/>
              <a:buNone/>
            </a:pPr>
            <a:endParaRPr lang="en-US" altLang="en-US" sz="2000" smtClean="0">
              <a:cs typeface="Arial" panose="020B0604020202020204" pitchFamily="34" charset="0"/>
            </a:endParaRPr>
          </a:p>
          <a:p>
            <a:pPr eaLnBrk="1" hangingPunct="1">
              <a:lnSpc>
                <a:spcPct val="80000"/>
              </a:lnSpc>
              <a:buFontTx/>
              <a:buNone/>
            </a:pPr>
            <a:endParaRPr lang="en-US" altLang="en-US" sz="2000" smtClean="0">
              <a:cs typeface="Arial" panose="020B0604020202020204" pitchFamily="34" charset="0"/>
            </a:endParaRPr>
          </a:p>
          <a:p>
            <a:pPr eaLnBrk="1" hangingPunct="1">
              <a:lnSpc>
                <a:spcPct val="80000"/>
              </a:lnSpc>
              <a:buFontTx/>
              <a:buNone/>
            </a:pPr>
            <a:r>
              <a:rPr lang="en-US" altLang="en-US" sz="2000" smtClean="0">
                <a:cs typeface="Arial" panose="020B0604020202020204" pitchFamily="34" charset="0"/>
              </a:rPr>
              <a:t>  </a:t>
            </a:r>
          </a:p>
          <a:p>
            <a:pPr eaLnBrk="1" hangingPunct="1">
              <a:lnSpc>
                <a:spcPct val="80000"/>
              </a:lnSpc>
              <a:buFontTx/>
              <a:buNone/>
            </a:pPr>
            <a:endParaRPr lang="en-US" altLang="en-US" sz="2000" smtClean="0">
              <a:cs typeface="Arial" panose="020B0604020202020204" pitchFamily="34" charset="0"/>
            </a:endParaRPr>
          </a:p>
        </p:txBody>
      </p:sp>
      <p:sp>
        <p:nvSpPr>
          <p:cNvPr id="84997" name="Oval 9"/>
          <p:cNvSpPr>
            <a:spLocks noChangeArrowheads="1"/>
          </p:cNvSpPr>
          <p:nvPr/>
        </p:nvSpPr>
        <p:spPr bwMode="auto">
          <a:xfrm>
            <a:off x="1752600" y="3124200"/>
            <a:ext cx="228600" cy="22860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4998" name="Oval 11"/>
          <p:cNvSpPr>
            <a:spLocks noChangeArrowheads="1"/>
          </p:cNvSpPr>
          <p:nvPr/>
        </p:nvSpPr>
        <p:spPr bwMode="auto">
          <a:xfrm>
            <a:off x="4343400" y="41148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4999" name="Oval 12"/>
          <p:cNvSpPr>
            <a:spLocks noChangeArrowheads="1"/>
          </p:cNvSpPr>
          <p:nvPr/>
        </p:nvSpPr>
        <p:spPr bwMode="auto">
          <a:xfrm>
            <a:off x="5105400" y="34290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00" name="Oval 13"/>
          <p:cNvSpPr>
            <a:spLocks noChangeArrowheads="1"/>
          </p:cNvSpPr>
          <p:nvPr/>
        </p:nvSpPr>
        <p:spPr bwMode="auto">
          <a:xfrm>
            <a:off x="5105400" y="38100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01" name="Oval 14"/>
          <p:cNvSpPr>
            <a:spLocks noChangeArrowheads="1"/>
          </p:cNvSpPr>
          <p:nvPr/>
        </p:nvSpPr>
        <p:spPr bwMode="auto">
          <a:xfrm>
            <a:off x="4038600" y="35814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02" name="Oval 15"/>
          <p:cNvSpPr>
            <a:spLocks noChangeArrowheads="1"/>
          </p:cNvSpPr>
          <p:nvPr/>
        </p:nvSpPr>
        <p:spPr bwMode="auto">
          <a:xfrm>
            <a:off x="4876800" y="31242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03" name="Oval 16"/>
          <p:cNvSpPr>
            <a:spLocks noChangeArrowheads="1"/>
          </p:cNvSpPr>
          <p:nvPr/>
        </p:nvSpPr>
        <p:spPr bwMode="auto">
          <a:xfrm>
            <a:off x="4419600" y="31242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85004" name="Line 18"/>
          <p:cNvSpPr>
            <a:spLocks noChangeShapeType="1"/>
          </p:cNvSpPr>
          <p:nvPr/>
        </p:nvSpPr>
        <p:spPr bwMode="auto">
          <a:xfrm>
            <a:off x="2209800" y="3276600"/>
            <a:ext cx="1981200" cy="83820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5" name="Text Box 19"/>
          <p:cNvSpPr txBox="1">
            <a:spLocks noChangeArrowheads="1"/>
          </p:cNvSpPr>
          <p:nvPr/>
        </p:nvSpPr>
        <p:spPr bwMode="auto">
          <a:xfrm>
            <a:off x="1143000" y="4800600"/>
            <a:ext cx="7543800"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300"/>
              <a:t>Cl gains Na’s electron</a:t>
            </a:r>
          </a:p>
        </p:txBody>
      </p:sp>
      <p:sp>
        <p:nvSpPr>
          <p:cNvPr id="85006" name="Oval 20"/>
          <p:cNvSpPr>
            <a:spLocks noChangeArrowheads="1"/>
          </p:cNvSpPr>
          <p:nvPr/>
        </p:nvSpPr>
        <p:spPr bwMode="auto">
          <a:xfrm>
            <a:off x="4724400" y="4114800"/>
            <a:ext cx="2286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EE02A5E-2D73-47D6-A2D9-6ACD4DED3D6A}" type="slidenum">
              <a:rPr lang="en-US" altLang="en-US" sz="1400" smtClean="0"/>
              <a:pPr>
                <a:spcBef>
                  <a:spcPct val="0"/>
                </a:spcBef>
                <a:buFontTx/>
                <a:buNone/>
              </a:pPr>
              <a:t>77</a:t>
            </a:fld>
            <a:endParaRPr lang="en-US" altLang="en-US" sz="1400" smtClean="0"/>
          </a:p>
        </p:txBody>
      </p:sp>
      <p:sp>
        <p:nvSpPr>
          <p:cNvPr id="86019" name="Rectangle 8"/>
          <p:cNvSpPr>
            <a:spLocks noGrp="1" noChangeArrowheads="1"/>
          </p:cNvSpPr>
          <p:nvPr>
            <p:ph type="body" idx="1"/>
          </p:nvPr>
        </p:nvSpPr>
        <p:spPr>
          <a:xfrm>
            <a:off x="457200" y="457200"/>
            <a:ext cx="8229600" cy="5668963"/>
          </a:xfrm>
        </p:spPr>
        <p:txBody>
          <a:bodyPr/>
          <a:lstStyle/>
          <a:p>
            <a:pPr eaLnBrk="1" hangingPunct="1">
              <a:lnSpc>
                <a:spcPct val="90000"/>
              </a:lnSpc>
            </a:pPr>
            <a:r>
              <a:rPr lang="en-US" altLang="en-US" smtClean="0"/>
              <a:t>Na(s) + </a:t>
            </a:r>
            <a:r>
              <a:rPr lang="en-US" altLang="en-US" smtClean="0">
                <a:solidFill>
                  <a:srgbClr val="FF0000"/>
                </a:solidFill>
              </a:rPr>
              <a:t>1/2</a:t>
            </a:r>
            <a:r>
              <a:rPr lang="en-US" altLang="en-US" smtClean="0"/>
              <a:t>Cl</a:t>
            </a:r>
            <a:r>
              <a:rPr lang="en-US" altLang="en-US" baseline="-25000" smtClean="0"/>
              <a:t>2</a:t>
            </a:r>
            <a:r>
              <a:rPr lang="en-US" altLang="en-US" smtClean="0"/>
              <a:t>(g)   		   NaCl (s)</a:t>
            </a:r>
          </a:p>
          <a:p>
            <a:pPr eaLnBrk="1" hangingPunct="1">
              <a:lnSpc>
                <a:spcPct val="90000"/>
              </a:lnSpc>
            </a:pPr>
            <a:endParaRPr lang="en-US" altLang="en-US" smtClean="0"/>
          </a:p>
          <a:p>
            <a:pPr eaLnBrk="1" hangingPunct="1">
              <a:lnSpc>
                <a:spcPct val="90000"/>
              </a:lnSpc>
            </a:pPr>
            <a:r>
              <a:rPr lang="en-US" altLang="en-US" smtClean="0"/>
              <a:t>Note: </a:t>
            </a:r>
            <a:r>
              <a:rPr lang="el-GR" altLang="en-US" smtClean="0">
                <a:cs typeface="Arial" panose="020B0604020202020204" pitchFamily="34" charset="0"/>
              </a:rPr>
              <a:t>Δ</a:t>
            </a:r>
            <a:r>
              <a:rPr lang="en-US" altLang="en-US" smtClean="0">
                <a:cs typeface="Arial" panose="020B0604020202020204" pitchFamily="34" charset="0"/>
              </a:rPr>
              <a:t>H</a:t>
            </a:r>
            <a:r>
              <a:rPr lang="en-US" altLang="en-US" baseline="-25000" smtClean="0">
                <a:cs typeface="Arial" panose="020B0604020202020204" pitchFamily="34" charset="0"/>
              </a:rPr>
              <a:t>f</a:t>
            </a:r>
            <a:r>
              <a:rPr lang="en-US" altLang="en-US" smtClean="0">
                <a:cs typeface="Arial" panose="020B0604020202020204" pitchFamily="34" charset="0"/>
              </a:rPr>
              <a:t> = - 410.9 kJ    exothermic  </a:t>
            </a:r>
          </a:p>
          <a:p>
            <a:pPr eaLnBrk="1" hangingPunct="1">
              <a:lnSpc>
                <a:spcPct val="90000"/>
              </a:lnSpc>
            </a:pPr>
            <a:endParaRPr lang="en-US" altLang="en-US" smtClean="0">
              <a:cs typeface="Arial" panose="020B0604020202020204" pitchFamily="34" charset="0"/>
            </a:endParaRPr>
          </a:p>
          <a:p>
            <a:pPr eaLnBrk="1" hangingPunct="1">
              <a:lnSpc>
                <a:spcPct val="90000"/>
              </a:lnSpc>
            </a:pPr>
            <a:r>
              <a:rPr lang="en-US" altLang="en-US" smtClean="0">
                <a:cs typeface="Arial" panose="020B0604020202020204" pitchFamily="34" charset="0"/>
              </a:rPr>
              <a:t>But we are losing an e -, ionization  energy should have a + </a:t>
            </a:r>
            <a:r>
              <a:rPr lang="el-GR" altLang="en-US" smtClean="0">
                <a:cs typeface="Arial" panose="020B0604020202020204" pitchFamily="34" charset="0"/>
              </a:rPr>
              <a:t>Δ</a:t>
            </a:r>
            <a:r>
              <a:rPr lang="en-US" altLang="en-US" smtClean="0">
                <a:cs typeface="Arial" panose="020B0604020202020204" pitchFamily="34" charset="0"/>
              </a:rPr>
              <a:t>H</a:t>
            </a:r>
            <a:r>
              <a:rPr lang="en-US" altLang="en-US" baseline="-25000" smtClean="0">
                <a:cs typeface="Arial" panose="020B0604020202020204" pitchFamily="34" charset="0"/>
              </a:rPr>
              <a:t>f</a:t>
            </a:r>
            <a:r>
              <a:rPr lang="en-US" altLang="en-US" smtClean="0">
                <a:cs typeface="Arial" panose="020B0604020202020204" pitchFamily="34" charset="0"/>
              </a:rPr>
              <a:t> or endothermic. (Ch 7 notes).</a:t>
            </a:r>
          </a:p>
          <a:p>
            <a:pPr eaLnBrk="1" hangingPunct="1">
              <a:lnSpc>
                <a:spcPct val="90000"/>
              </a:lnSpc>
            </a:pPr>
            <a:endParaRPr lang="en-US" altLang="en-US" smtClean="0">
              <a:cs typeface="Arial" panose="020B0604020202020204" pitchFamily="34" charset="0"/>
            </a:endParaRPr>
          </a:p>
          <a:p>
            <a:pPr eaLnBrk="1" hangingPunct="1">
              <a:lnSpc>
                <a:spcPct val="90000"/>
              </a:lnSpc>
            </a:pPr>
            <a:r>
              <a:rPr lang="en-US" altLang="en-US" smtClean="0">
                <a:cs typeface="Arial" panose="020B0604020202020204" pitchFamily="34" charset="0"/>
              </a:rPr>
              <a:t>When a NON-metal (Cl) gains an e- the process is generally negative like this. (ch 7 notes).</a:t>
            </a:r>
          </a:p>
          <a:p>
            <a:pPr eaLnBrk="1" hangingPunct="1">
              <a:lnSpc>
                <a:spcPct val="90000"/>
              </a:lnSpc>
            </a:pPr>
            <a:endParaRPr lang="en-US" altLang="en-US" smtClean="0">
              <a:cs typeface="Arial" panose="020B0604020202020204" pitchFamily="34" charset="0"/>
            </a:endParaRPr>
          </a:p>
          <a:p>
            <a:pPr eaLnBrk="1" hangingPunct="1">
              <a:lnSpc>
                <a:spcPct val="90000"/>
              </a:lnSpc>
            </a:pPr>
            <a:endParaRPr lang="el-GR" altLang="en-US" smtClean="0">
              <a:cs typeface="Arial" panose="020B0604020202020204" pitchFamily="34" charset="0"/>
            </a:endParaRPr>
          </a:p>
          <a:p>
            <a:pPr eaLnBrk="1" hangingPunct="1">
              <a:lnSpc>
                <a:spcPct val="90000"/>
              </a:lnSpc>
            </a:pPr>
            <a:endParaRPr lang="en-US" altLang="en-US" smtClean="0"/>
          </a:p>
        </p:txBody>
      </p:sp>
      <p:sp>
        <p:nvSpPr>
          <p:cNvPr id="86020" name="Line 9"/>
          <p:cNvSpPr>
            <a:spLocks noChangeShapeType="1"/>
          </p:cNvSpPr>
          <p:nvPr/>
        </p:nvSpPr>
        <p:spPr bwMode="auto">
          <a:xfrm>
            <a:off x="4191000" y="685800"/>
            <a:ext cx="17526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14E0633-5205-4BC2-BB58-57B988828C4A}" type="slidenum">
              <a:rPr lang="en-US" altLang="en-US" sz="1400" smtClean="0"/>
              <a:pPr>
                <a:spcBef>
                  <a:spcPct val="0"/>
                </a:spcBef>
                <a:buFontTx/>
                <a:buNone/>
              </a:pPr>
              <a:t>78</a:t>
            </a:fld>
            <a:endParaRPr lang="en-US" altLang="en-US" sz="1400" smtClean="0"/>
          </a:p>
        </p:txBody>
      </p:sp>
      <p:sp>
        <p:nvSpPr>
          <p:cNvPr id="87043" name="Rectangle 2"/>
          <p:cNvSpPr>
            <a:spLocks noGrp="1" noChangeArrowheads="1"/>
          </p:cNvSpPr>
          <p:nvPr>
            <p:ph type="title"/>
          </p:nvPr>
        </p:nvSpPr>
        <p:spPr/>
        <p:txBody>
          <a:bodyPr/>
          <a:lstStyle/>
          <a:p>
            <a:pPr eaLnBrk="1" hangingPunct="1"/>
            <a:r>
              <a:rPr lang="en-US" altLang="en-US" smtClean="0"/>
              <a:t>Question</a:t>
            </a:r>
          </a:p>
        </p:txBody>
      </p:sp>
      <p:sp>
        <p:nvSpPr>
          <p:cNvPr id="87044" name="Rectangle 3"/>
          <p:cNvSpPr>
            <a:spLocks noGrp="1" noChangeArrowheads="1"/>
          </p:cNvSpPr>
          <p:nvPr>
            <p:ph type="body" idx="1"/>
          </p:nvPr>
        </p:nvSpPr>
        <p:spPr/>
        <p:txBody>
          <a:bodyPr/>
          <a:lstStyle/>
          <a:p>
            <a:pPr eaLnBrk="1" hangingPunct="1"/>
            <a:r>
              <a:rPr lang="en-US" altLang="en-US" smtClean="0"/>
              <a:t>Draw the Lewis structure for: </a:t>
            </a:r>
          </a:p>
          <a:p>
            <a:pPr eaLnBrk="1" hangingPunct="1"/>
            <a:endParaRPr lang="en-US" altLang="en-US" smtClean="0"/>
          </a:p>
          <a:p>
            <a:pPr eaLnBrk="1" hangingPunct="1"/>
            <a:r>
              <a:rPr lang="en-US" altLang="en-US" smtClean="0"/>
              <a:t>C</a:t>
            </a:r>
          </a:p>
          <a:p>
            <a:pPr eaLnBrk="1" hangingPunct="1"/>
            <a:r>
              <a:rPr lang="en-US" altLang="en-US" smtClean="0"/>
              <a:t>Ca</a:t>
            </a:r>
          </a:p>
          <a:p>
            <a:pPr eaLnBrk="1" hangingPunct="1"/>
            <a:r>
              <a:rPr lang="en-US" altLang="en-US" smtClean="0"/>
              <a:t>Al</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A8ABA1-3EED-4530-A7D7-45FB705E17F4}" type="slidenum">
              <a:rPr lang="en-US" altLang="en-US" sz="1400" smtClean="0"/>
              <a:pPr>
                <a:spcBef>
                  <a:spcPct val="0"/>
                </a:spcBef>
                <a:buFontTx/>
                <a:buNone/>
              </a:pPr>
              <a:t>79</a:t>
            </a:fld>
            <a:endParaRPr lang="en-US" altLang="en-US" sz="1400" smtClean="0"/>
          </a:p>
        </p:txBody>
      </p:sp>
      <p:sp>
        <p:nvSpPr>
          <p:cNvPr id="88067" name="Rectangle 2"/>
          <p:cNvSpPr>
            <a:spLocks noGrp="1" noChangeArrowheads="1"/>
          </p:cNvSpPr>
          <p:nvPr>
            <p:ph type="title"/>
          </p:nvPr>
        </p:nvSpPr>
        <p:spPr/>
        <p:txBody>
          <a:bodyPr/>
          <a:lstStyle/>
          <a:p>
            <a:pPr eaLnBrk="1" hangingPunct="1"/>
            <a:r>
              <a:rPr lang="en-US" altLang="en-US" smtClean="0"/>
              <a:t>Covalent Bonding</a:t>
            </a:r>
          </a:p>
        </p:txBody>
      </p:sp>
      <p:sp>
        <p:nvSpPr>
          <p:cNvPr id="88068" name="Rectangle 3"/>
          <p:cNvSpPr>
            <a:spLocks noGrp="1" noChangeArrowheads="1"/>
          </p:cNvSpPr>
          <p:nvPr>
            <p:ph type="body" idx="1"/>
          </p:nvPr>
        </p:nvSpPr>
        <p:spPr/>
        <p:txBody>
          <a:bodyPr/>
          <a:lstStyle/>
          <a:p>
            <a:pPr eaLnBrk="1" hangingPunct="1"/>
            <a:endParaRPr lang="en-US" altLang="en-US" smtClean="0"/>
          </a:p>
        </p:txBody>
      </p:sp>
      <p:pic>
        <p:nvPicPr>
          <p:cNvPr id="88069" name="Picture 5" descr="IMG0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133600"/>
            <a:ext cx="498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7" descr="IMG00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343400"/>
            <a:ext cx="54673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40EDF5A-99B2-408D-B6FD-DCD4B87C212D}" type="slidenum">
              <a:rPr lang="en-US" altLang="en-US" sz="1400" smtClean="0"/>
              <a:pPr>
                <a:spcBef>
                  <a:spcPct val="0"/>
                </a:spcBef>
                <a:buFontTx/>
                <a:buNone/>
              </a:pPr>
              <a:t>8</a:t>
            </a:fld>
            <a:endParaRPr lang="en-US" altLang="en-US" sz="1400" smtClean="0"/>
          </a:p>
        </p:txBody>
      </p:sp>
      <p:sp>
        <p:nvSpPr>
          <p:cNvPr id="11267" name="Rectangle 2"/>
          <p:cNvSpPr>
            <a:spLocks noGrp="1" noChangeArrowheads="1"/>
          </p:cNvSpPr>
          <p:nvPr>
            <p:ph type="title"/>
          </p:nvPr>
        </p:nvSpPr>
        <p:spPr/>
        <p:txBody>
          <a:bodyPr/>
          <a:lstStyle/>
          <a:p>
            <a:pPr eaLnBrk="1" hangingPunct="1"/>
            <a:r>
              <a:rPr lang="en-US" altLang="en-US" sz="4000" smtClean="0"/>
              <a:t>Common Features of Ionic Bonds</a:t>
            </a:r>
          </a:p>
        </p:txBody>
      </p:sp>
      <p:sp>
        <p:nvSpPr>
          <p:cNvPr id="11268" name="Rectangle 3"/>
          <p:cNvSpPr>
            <a:spLocks noGrp="1" noChangeArrowheads="1"/>
          </p:cNvSpPr>
          <p:nvPr>
            <p:ph type="body" idx="1"/>
          </p:nvPr>
        </p:nvSpPr>
        <p:spPr/>
        <p:txBody>
          <a:bodyPr/>
          <a:lstStyle/>
          <a:p>
            <a:pPr eaLnBrk="1" hangingPunct="1"/>
            <a:r>
              <a:rPr lang="en-US" altLang="en-US" smtClean="0"/>
              <a:t>Ionic bonds form between metals and non-metals</a:t>
            </a:r>
          </a:p>
          <a:p>
            <a:pPr eaLnBrk="1" hangingPunct="1"/>
            <a:endParaRPr lang="en-US" altLang="en-US" smtClean="0"/>
          </a:p>
          <a:p>
            <a:pPr eaLnBrk="1" hangingPunct="1">
              <a:buFontTx/>
              <a:buNone/>
            </a:pPr>
            <a:endParaRPr lang="en-US" altLang="en-US" smtClean="0"/>
          </a:p>
          <a:p>
            <a:pPr eaLnBrk="1" hangingPunct="1"/>
            <a:r>
              <a:rPr lang="en-US" altLang="en-US" smtClean="0"/>
              <a:t>In naming simple ionic compounds, the metal is always first, the non-metal second (ie. sodium chloride),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02D0B8-647A-4C5E-9ED2-6FAF8E6C8FAB}" type="slidenum">
              <a:rPr lang="en-US" altLang="en-US" sz="1400" smtClean="0"/>
              <a:pPr>
                <a:spcBef>
                  <a:spcPct val="0"/>
                </a:spcBef>
                <a:buFontTx/>
                <a:buNone/>
              </a:pPr>
              <a:t>80</a:t>
            </a:fld>
            <a:endParaRPr lang="en-US" altLang="en-US" sz="1400" smtClean="0"/>
          </a:p>
        </p:txBody>
      </p:sp>
      <p:sp>
        <p:nvSpPr>
          <p:cNvPr id="89091" name="Rectangle 2"/>
          <p:cNvSpPr>
            <a:spLocks noGrp="1" noChangeArrowheads="1"/>
          </p:cNvSpPr>
          <p:nvPr>
            <p:ph type="title"/>
          </p:nvPr>
        </p:nvSpPr>
        <p:spPr/>
        <p:txBody>
          <a:bodyPr/>
          <a:lstStyle/>
          <a:p>
            <a:pPr eaLnBrk="1" hangingPunct="1"/>
            <a:r>
              <a:rPr lang="en-US" altLang="en-US" smtClean="0"/>
              <a:t>Illustrating Covalent Bonds </a:t>
            </a:r>
          </a:p>
        </p:txBody>
      </p:sp>
      <p:sp>
        <p:nvSpPr>
          <p:cNvPr id="89092" name="Rectangle 3"/>
          <p:cNvSpPr>
            <a:spLocks noGrp="1" noChangeArrowheads="1"/>
          </p:cNvSpPr>
          <p:nvPr>
            <p:ph type="body" idx="1"/>
          </p:nvPr>
        </p:nvSpPr>
        <p:spPr/>
        <p:txBody>
          <a:bodyPr/>
          <a:lstStyle/>
          <a:p>
            <a:pPr eaLnBrk="1" hangingPunct="1"/>
            <a:r>
              <a:rPr lang="en-US" altLang="en-US" smtClean="0"/>
              <a:t>Each pair of shared electrons is a line. </a:t>
            </a:r>
          </a:p>
          <a:p>
            <a:pPr lvl="2" eaLnBrk="1" hangingPunct="1">
              <a:buFontTx/>
              <a:buNone/>
            </a:pPr>
            <a:r>
              <a:rPr lang="en-US" altLang="en-US" sz="3600" b="1" smtClean="0"/>
              <a:t>C – C</a:t>
            </a:r>
          </a:p>
          <a:p>
            <a:pPr lvl="2" eaLnBrk="1" hangingPunct="1"/>
            <a:endParaRPr lang="en-US" altLang="en-US" sz="3600" b="1" smtClean="0"/>
          </a:p>
          <a:p>
            <a:pPr eaLnBrk="1" hangingPunct="1"/>
            <a:r>
              <a:rPr lang="en-US" altLang="en-US" smtClean="0"/>
              <a:t>Unshared electrons are dots. </a:t>
            </a:r>
          </a:p>
          <a:p>
            <a:pPr eaLnBrk="1" hangingPunct="1"/>
            <a:endParaRPr lang="en-US" altLang="en-US" smtClean="0"/>
          </a:p>
          <a:p>
            <a:pPr eaLnBrk="1" hangingPunct="1">
              <a:buFontTx/>
              <a:buNone/>
            </a:pPr>
            <a:endParaRPr lang="en-US" altLang="en-US" smtClean="0"/>
          </a:p>
          <a:p>
            <a:pPr eaLnBrk="1" hangingPunct="1"/>
            <a:endParaRPr lang="en-US" alt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BD2B52-920F-496E-B413-75DDA10251AE}" type="slidenum">
              <a:rPr lang="en-US" altLang="en-US" sz="1400" smtClean="0"/>
              <a:pPr>
                <a:spcBef>
                  <a:spcPct val="0"/>
                </a:spcBef>
                <a:buFontTx/>
                <a:buNone/>
              </a:pPr>
              <a:t>81</a:t>
            </a:fld>
            <a:endParaRPr lang="en-US" altLang="en-US" sz="1400" smtClean="0"/>
          </a:p>
        </p:txBody>
      </p:sp>
      <p:sp>
        <p:nvSpPr>
          <p:cNvPr id="90115" name="Rectangle 2"/>
          <p:cNvSpPr>
            <a:spLocks noGrp="1" noChangeArrowheads="1"/>
          </p:cNvSpPr>
          <p:nvPr>
            <p:ph type="title"/>
          </p:nvPr>
        </p:nvSpPr>
        <p:spPr/>
        <p:txBody>
          <a:bodyPr/>
          <a:lstStyle/>
          <a:p>
            <a:pPr eaLnBrk="1" hangingPunct="1"/>
            <a:r>
              <a:rPr lang="en-US" altLang="en-US" smtClean="0"/>
              <a:t>Types of Bonds</a:t>
            </a:r>
          </a:p>
        </p:txBody>
      </p:sp>
      <p:sp>
        <p:nvSpPr>
          <p:cNvPr id="90116" name="Rectangle 3"/>
          <p:cNvSpPr>
            <a:spLocks noGrp="1" noChangeArrowheads="1"/>
          </p:cNvSpPr>
          <p:nvPr>
            <p:ph type="body" idx="1"/>
          </p:nvPr>
        </p:nvSpPr>
        <p:spPr/>
        <p:txBody>
          <a:bodyPr/>
          <a:lstStyle/>
          <a:p>
            <a:pPr eaLnBrk="1" hangingPunct="1"/>
            <a:r>
              <a:rPr lang="en-US" altLang="en-US" smtClean="0"/>
              <a:t>Single bond: 2 atoms share 1 pair of electrons       C-C</a:t>
            </a:r>
          </a:p>
          <a:p>
            <a:pPr eaLnBrk="1" hangingPunct="1"/>
            <a:endParaRPr lang="en-US" altLang="en-US" smtClean="0"/>
          </a:p>
          <a:p>
            <a:pPr eaLnBrk="1" hangingPunct="1"/>
            <a:r>
              <a:rPr lang="en-US" altLang="en-US" smtClean="0"/>
              <a:t>Double Bond: 2 atoms share 2 pairs o f electrons C=C</a:t>
            </a:r>
          </a:p>
          <a:p>
            <a:pPr eaLnBrk="1" hangingPunct="1"/>
            <a:endParaRPr lang="en-US" altLang="en-US" smtClean="0"/>
          </a:p>
          <a:p>
            <a:pPr eaLnBrk="1" hangingPunct="1"/>
            <a:r>
              <a:rPr lang="en-US" altLang="en-US" smtClean="0"/>
              <a:t>Triple Bond: 2 atoms share three pairs of electrons. C</a:t>
            </a:r>
            <a:r>
              <a:rPr lang="el-GR" altLang="en-US" smtClean="0">
                <a:cs typeface="Arial" panose="020B0604020202020204" pitchFamily="34" charset="0"/>
              </a:rPr>
              <a:t>Ξ</a:t>
            </a:r>
            <a:r>
              <a:rPr lang="en-US" altLang="en-US" smtClean="0">
                <a:cs typeface="Arial" panose="020B0604020202020204" pitchFamily="34" charset="0"/>
              </a:rPr>
              <a:t>C</a:t>
            </a:r>
            <a:endParaRPr lang="el-GR" altLang="en-US"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AFED494-E495-4076-9928-C76D05A6B2C9}" type="slidenum">
              <a:rPr lang="en-US" altLang="en-US" sz="1400" smtClean="0"/>
              <a:pPr>
                <a:spcBef>
                  <a:spcPct val="0"/>
                </a:spcBef>
                <a:buFontTx/>
                <a:buNone/>
              </a:pPr>
              <a:t>82</a:t>
            </a:fld>
            <a:endParaRPr lang="en-US" altLang="en-US" sz="1400" smtClean="0"/>
          </a:p>
        </p:txBody>
      </p:sp>
      <p:sp>
        <p:nvSpPr>
          <p:cNvPr id="91139" name="Rectangle 2"/>
          <p:cNvSpPr>
            <a:spLocks noGrp="1" noChangeArrowheads="1"/>
          </p:cNvSpPr>
          <p:nvPr>
            <p:ph type="title"/>
          </p:nvPr>
        </p:nvSpPr>
        <p:spPr/>
        <p:txBody>
          <a:bodyPr/>
          <a:lstStyle/>
          <a:p>
            <a:pPr eaLnBrk="1" hangingPunct="1"/>
            <a:r>
              <a:rPr lang="en-US" altLang="en-US" smtClean="0"/>
              <a:t>Question </a:t>
            </a:r>
          </a:p>
        </p:txBody>
      </p:sp>
      <p:sp>
        <p:nvSpPr>
          <p:cNvPr id="91140" name="Rectangle 3"/>
          <p:cNvSpPr>
            <a:spLocks noGrp="1" noChangeArrowheads="1"/>
          </p:cNvSpPr>
          <p:nvPr>
            <p:ph type="body" idx="1"/>
          </p:nvPr>
        </p:nvSpPr>
        <p:spPr/>
        <p:txBody>
          <a:bodyPr/>
          <a:lstStyle/>
          <a:p>
            <a:pPr eaLnBrk="1" hangingPunct="1"/>
            <a:r>
              <a:rPr lang="en-US" altLang="en-US" smtClean="0"/>
              <a:t>What type (number) of bonds hold the following molecules together. </a:t>
            </a:r>
          </a:p>
          <a:p>
            <a:pPr eaLnBrk="1" hangingPunct="1"/>
            <a:r>
              <a:rPr lang="en-US" altLang="en-US" smtClean="0"/>
              <a:t>Cl</a:t>
            </a:r>
            <a:r>
              <a:rPr lang="en-US" altLang="en-US" baseline="-25000" smtClean="0"/>
              <a:t>2</a:t>
            </a:r>
            <a:endParaRPr lang="en-US" altLang="en-US" smtClean="0"/>
          </a:p>
          <a:p>
            <a:pPr eaLnBrk="1" hangingPunct="1"/>
            <a:r>
              <a:rPr lang="en-US" altLang="en-US" smtClean="0"/>
              <a:t>CO</a:t>
            </a:r>
            <a:r>
              <a:rPr lang="en-US" altLang="en-US" baseline="-25000" smtClean="0"/>
              <a:t>2</a:t>
            </a:r>
            <a:endParaRPr lang="en-US" altLang="en-US" smtClean="0"/>
          </a:p>
          <a:p>
            <a:pPr eaLnBrk="1" hangingPunct="1"/>
            <a:r>
              <a:rPr lang="en-US" altLang="en-US" smtClean="0"/>
              <a:t>N</a:t>
            </a:r>
            <a:r>
              <a:rPr lang="en-US" altLang="en-US" baseline="-25000" smtClean="0"/>
              <a:t>2</a:t>
            </a:r>
            <a:endParaRPr lang="en-US" alt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7"/>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3779DB-E9F5-4C0B-932F-347E04E85040}" type="slidenum">
              <a:rPr lang="en-US" altLang="en-US" sz="1400" smtClean="0"/>
              <a:pPr>
                <a:spcBef>
                  <a:spcPct val="0"/>
                </a:spcBef>
                <a:buFontTx/>
                <a:buNone/>
              </a:pPr>
              <a:t>83</a:t>
            </a:fld>
            <a:endParaRPr lang="en-US" altLang="en-US" sz="1400" smtClean="0"/>
          </a:p>
        </p:txBody>
      </p:sp>
      <p:sp>
        <p:nvSpPr>
          <p:cNvPr id="92163" name="Rectangle 2"/>
          <p:cNvSpPr>
            <a:spLocks noGrp="1" noChangeArrowheads="1"/>
          </p:cNvSpPr>
          <p:nvPr>
            <p:ph type="title"/>
          </p:nvPr>
        </p:nvSpPr>
        <p:spPr/>
        <p:txBody>
          <a:bodyPr/>
          <a:lstStyle/>
          <a:p>
            <a:pPr eaLnBrk="1" hangingPunct="1"/>
            <a:r>
              <a:rPr lang="en-US" altLang="en-US" smtClean="0"/>
              <a:t>Answer </a:t>
            </a:r>
          </a:p>
        </p:txBody>
      </p:sp>
      <p:sp>
        <p:nvSpPr>
          <p:cNvPr id="92164" name="Rectangle 3"/>
          <p:cNvSpPr>
            <a:spLocks noGrp="1" noChangeArrowheads="1"/>
          </p:cNvSpPr>
          <p:nvPr>
            <p:ph type="body" sz="half" idx="1"/>
          </p:nvPr>
        </p:nvSpPr>
        <p:spPr/>
        <p:txBody>
          <a:bodyPr/>
          <a:lstStyle/>
          <a:p>
            <a:pPr eaLnBrk="1" hangingPunct="1"/>
            <a:r>
              <a:rPr lang="en-US" altLang="en-US" sz="2800" smtClean="0"/>
              <a:t>Cl-Cl</a:t>
            </a:r>
          </a:p>
          <a:p>
            <a:pPr eaLnBrk="1" hangingPunct="1"/>
            <a:endParaRPr lang="en-US" altLang="en-US" sz="2800" smtClean="0"/>
          </a:p>
          <a:p>
            <a:pPr eaLnBrk="1" hangingPunct="1"/>
            <a:r>
              <a:rPr lang="en-US" altLang="en-US" sz="2800" smtClean="0"/>
              <a:t>O = C = O</a:t>
            </a:r>
          </a:p>
          <a:p>
            <a:pPr eaLnBrk="1" hangingPunct="1"/>
            <a:endParaRPr lang="en-US" altLang="en-US" sz="2800" smtClean="0"/>
          </a:p>
          <a:p>
            <a:pPr eaLnBrk="1" hangingPunct="1"/>
            <a:r>
              <a:rPr lang="en-US" altLang="en-US" sz="2800" smtClean="0"/>
              <a:t>N </a:t>
            </a:r>
            <a:r>
              <a:rPr lang="el-GR" altLang="en-US" sz="2800" smtClean="0">
                <a:cs typeface="Arial" panose="020B0604020202020204" pitchFamily="34" charset="0"/>
              </a:rPr>
              <a:t>Ξ</a:t>
            </a:r>
            <a:r>
              <a:rPr lang="en-US" altLang="en-US" sz="2800" smtClean="0">
                <a:cs typeface="Arial" panose="020B0604020202020204" pitchFamily="34" charset="0"/>
              </a:rPr>
              <a:t> N</a:t>
            </a:r>
            <a:endParaRPr lang="el-GR" altLang="en-US" sz="2800" smtClean="0">
              <a:cs typeface="Arial" panose="020B0604020202020204" pitchFamily="34" charset="0"/>
            </a:endParaRPr>
          </a:p>
        </p:txBody>
      </p:sp>
      <p:pic>
        <p:nvPicPr>
          <p:cNvPr id="92165" name="Picture 5" descr="img02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5181600" y="2590800"/>
            <a:ext cx="2914650" cy="2185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6" name="Picture 8" descr="n2-lewis"/>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257800" y="5029200"/>
            <a:ext cx="2795588" cy="154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167" name="Picture 11" descr="LewisDotC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371600"/>
            <a:ext cx="464820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8" name="Text Box 13"/>
          <p:cNvSpPr txBox="1">
            <a:spLocks noChangeArrowheads="1"/>
          </p:cNvSpPr>
          <p:nvPr/>
        </p:nvSpPr>
        <p:spPr bwMode="auto">
          <a:xfrm>
            <a:off x="2895600" y="11430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92169" name="Text Box 14"/>
          <p:cNvSpPr txBox="1">
            <a:spLocks noChangeArrowheads="1"/>
          </p:cNvSpPr>
          <p:nvPr/>
        </p:nvSpPr>
        <p:spPr bwMode="auto">
          <a:xfrm>
            <a:off x="2819400" y="1143000"/>
            <a:ext cx="16764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
        <p:nvSpPr>
          <p:cNvPr id="92170" name="Text Box 15"/>
          <p:cNvSpPr txBox="1">
            <a:spLocks noChangeArrowheads="1"/>
          </p:cNvSpPr>
          <p:nvPr/>
        </p:nvSpPr>
        <p:spPr bwMode="auto">
          <a:xfrm>
            <a:off x="6019800" y="990600"/>
            <a:ext cx="16764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a:p>
            <a:pPr eaLnBrk="1" hangingPunct="1">
              <a:spcBef>
                <a:spcPct val="50000"/>
              </a:spcBef>
              <a:buFontTx/>
              <a:buNone/>
            </a:pPr>
            <a:endParaRPr lang="en-US" altLang="en-US" sz="18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55BCA86-4084-4492-A4AE-C1C02963BEC2}" type="slidenum">
              <a:rPr lang="en-US" altLang="en-US" sz="1400" smtClean="0"/>
              <a:pPr>
                <a:spcBef>
                  <a:spcPct val="0"/>
                </a:spcBef>
                <a:buFontTx/>
                <a:buNone/>
              </a:pPr>
              <a:t>84</a:t>
            </a:fld>
            <a:endParaRPr lang="en-US" altLang="en-US" sz="1400" smtClean="0"/>
          </a:p>
        </p:txBody>
      </p:sp>
      <p:sp>
        <p:nvSpPr>
          <p:cNvPr id="93187" name="Rectangle 2"/>
          <p:cNvSpPr>
            <a:spLocks noGrp="1" noChangeArrowheads="1"/>
          </p:cNvSpPr>
          <p:nvPr>
            <p:ph type="title"/>
          </p:nvPr>
        </p:nvSpPr>
        <p:spPr/>
        <p:txBody>
          <a:bodyPr/>
          <a:lstStyle/>
          <a:p>
            <a:pPr eaLnBrk="1" hangingPunct="1"/>
            <a:r>
              <a:rPr lang="en-US" altLang="en-US" sz="4000" smtClean="0"/>
              <a:t>Lewis Structure Rules for Molecules</a:t>
            </a:r>
          </a:p>
        </p:txBody>
      </p:sp>
      <p:sp>
        <p:nvSpPr>
          <p:cNvPr id="93188" name="Rectangle 3"/>
          <p:cNvSpPr>
            <a:spLocks noGrp="1" noChangeArrowheads="1"/>
          </p:cNvSpPr>
          <p:nvPr>
            <p:ph type="body" idx="1"/>
          </p:nvPr>
        </p:nvSpPr>
        <p:spPr/>
        <p:txBody>
          <a:bodyPr/>
          <a:lstStyle/>
          <a:p>
            <a:pPr marL="609600" indent="-609600" eaLnBrk="1" hangingPunct="1">
              <a:lnSpc>
                <a:spcPct val="90000"/>
              </a:lnSpc>
              <a:buFontTx/>
              <a:buNone/>
            </a:pPr>
            <a:r>
              <a:rPr lang="en-US" altLang="en-US" sz="2800" smtClean="0"/>
              <a:t> </a:t>
            </a:r>
          </a:p>
          <a:p>
            <a:pPr marL="609600" indent="-609600" eaLnBrk="1" hangingPunct="1">
              <a:lnSpc>
                <a:spcPct val="90000"/>
              </a:lnSpc>
              <a:buFontTx/>
              <a:buNone/>
            </a:pPr>
            <a:r>
              <a:rPr lang="en-US" altLang="en-US" sz="2800" b="1" smtClean="0"/>
              <a:t>1. Add up all the valence e- for all the atoms in the molecule. </a:t>
            </a:r>
          </a:p>
          <a:p>
            <a:pPr marL="609600" indent="-609600" eaLnBrk="1" hangingPunct="1">
              <a:lnSpc>
                <a:spcPct val="90000"/>
              </a:lnSpc>
              <a:buFontTx/>
              <a:buNone/>
            </a:pPr>
            <a:r>
              <a:rPr lang="en-US" altLang="en-US" sz="2800" b="1" smtClean="0"/>
              <a:t>           ex:             </a:t>
            </a:r>
            <a:r>
              <a:rPr lang="en-US" altLang="en-US" sz="2800" b="1" smtClean="0">
                <a:solidFill>
                  <a:srgbClr val="6600CC"/>
                </a:solidFill>
              </a:rPr>
              <a:t>P</a:t>
            </a:r>
            <a:r>
              <a:rPr lang="en-US" altLang="en-US" sz="2800" b="1" smtClean="0">
                <a:solidFill>
                  <a:srgbClr val="FF6600"/>
                </a:solidFill>
              </a:rPr>
              <a:t>Cl</a:t>
            </a:r>
            <a:r>
              <a:rPr lang="en-US" altLang="en-US" sz="2800" b="1" baseline="-25000" smtClean="0">
                <a:solidFill>
                  <a:srgbClr val="FF6600"/>
                </a:solidFill>
              </a:rPr>
              <a:t>3</a:t>
            </a:r>
          </a:p>
          <a:p>
            <a:pPr marL="609600" indent="-609600" eaLnBrk="1" hangingPunct="1">
              <a:lnSpc>
                <a:spcPct val="90000"/>
              </a:lnSpc>
              <a:buFontTx/>
              <a:buNone/>
            </a:pPr>
            <a:r>
              <a:rPr lang="en-US" altLang="en-US" sz="2800" b="1" baseline="-25000" smtClean="0"/>
              <a:t>                          </a:t>
            </a:r>
          </a:p>
          <a:p>
            <a:pPr marL="609600" indent="-609600" eaLnBrk="1" hangingPunct="1">
              <a:lnSpc>
                <a:spcPct val="90000"/>
              </a:lnSpc>
              <a:buFontTx/>
              <a:buNone/>
            </a:pPr>
            <a:r>
              <a:rPr lang="en-US" altLang="en-US" sz="2800" b="1" baseline="-25000" smtClean="0"/>
              <a:t>                                            </a:t>
            </a:r>
            <a:r>
              <a:rPr lang="en-US" altLang="en-US" sz="2800" b="1" smtClean="0">
                <a:solidFill>
                  <a:srgbClr val="6600CC"/>
                </a:solidFill>
              </a:rPr>
              <a:t>P = 5</a:t>
            </a:r>
          </a:p>
          <a:p>
            <a:pPr marL="609600" indent="-609600" eaLnBrk="1" hangingPunct="1">
              <a:lnSpc>
                <a:spcPct val="90000"/>
              </a:lnSpc>
              <a:buFontTx/>
              <a:buNone/>
            </a:pPr>
            <a:r>
              <a:rPr lang="en-US" altLang="en-US" sz="2800" b="1" smtClean="0"/>
              <a:t>                             </a:t>
            </a:r>
            <a:r>
              <a:rPr lang="en-US" altLang="en-US" sz="2800" b="1" smtClean="0">
                <a:solidFill>
                  <a:srgbClr val="FF6600"/>
                </a:solidFill>
              </a:rPr>
              <a:t>Cl = 7 x 3 = 21</a:t>
            </a:r>
          </a:p>
          <a:p>
            <a:pPr marL="609600" indent="-609600" eaLnBrk="1" hangingPunct="1">
              <a:lnSpc>
                <a:spcPct val="90000"/>
              </a:lnSpc>
              <a:buFontTx/>
              <a:buNone/>
            </a:pPr>
            <a:endParaRPr lang="en-US" altLang="en-US" sz="2800" b="1" smtClean="0">
              <a:solidFill>
                <a:srgbClr val="FF6600"/>
              </a:solidFill>
            </a:endParaRPr>
          </a:p>
          <a:p>
            <a:pPr marL="609600" indent="-609600" eaLnBrk="1" hangingPunct="1">
              <a:lnSpc>
                <a:spcPct val="90000"/>
              </a:lnSpc>
              <a:buFontTx/>
              <a:buNone/>
            </a:pPr>
            <a:r>
              <a:rPr lang="en-US" altLang="en-US" sz="2800" b="1" smtClean="0">
                <a:solidFill>
                  <a:srgbClr val="FF6600"/>
                </a:solidFill>
              </a:rPr>
              <a:t>                               </a:t>
            </a:r>
            <a:r>
              <a:rPr lang="en-US" altLang="en-US" sz="2800" b="1" smtClean="0"/>
              <a:t>Total of 26e-</a:t>
            </a:r>
          </a:p>
          <a:p>
            <a:pPr marL="609600" indent="-609600" eaLnBrk="1" hangingPunct="1">
              <a:lnSpc>
                <a:spcPct val="90000"/>
              </a:lnSpc>
              <a:buFontTx/>
              <a:buNone/>
            </a:pPr>
            <a:endParaRPr lang="en-US" altLang="en-US" sz="2800" b="1" baseline="-25000" smtClean="0"/>
          </a:p>
          <a:p>
            <a:pPr marL="609600" indent="-609600" eaLnBrk="1" hangingPunct="1">
              <a:lnSpc>
                <a:spcPct val="90000"/>
              </a:lnSpc>
              <a:buFontTx/>
              <a:buNone/>
            </a:pPr>
            <a:r>
              <a:rPr lang="en-US" altLang="en-US" sz="2800" b="1" baseline="-25000" smtClean="0"/>
              <a:t>* For a molecule with a + charge subtract and e- , for a molecule with a – chg add and e- to the total.</a:t>
            </a:r>
            <a:r>
              <a:rPr lang="en-US" altLang="en-US" b="1" baseline="-25000" smtClean="0"/>
              <a:t> Ex: 2- charge add 2 e-  </a:t>
            </a:r>
            <a:endParaRPr lang="en-US" altLang="en-US" b="1" smtClean="0"/>
          </a:p>
          <a:p>
            <a:pPr marL="609600" indent="-609600" eaLnBrk="1" hangingPunct="1">
              <a:lnSpc>
                <a:spcPct val="90000"/>
              </a:lnSpc>
              <a:buFontTx/>
              <a:buNone/>
            </a:pPr>
            <a:endParaRPr lang="en-US" altLang="en-US" b="1" smtClean="0"/>
          </a:p>
          <a:p>
            <a:pPr marL="609600" indent="-609600" eaLnBrk="1" hangingPunct="1">
              <a:lnSpc>
                <a:spcPct val="90000"/>
              </a:lnSpc>
              <a:buFontTx/>
              <a:buNone/>
            </a:pPr>
            <a:endParaRPr lang="en-US" altLang="en-US" b="1" smtClean="0"/>
          </a:p>
          <a:p>
            <a:pPr marL="609600" indent="-609600" eaLnBrk="1" hangingPunct="1">
              <a:lnSpc>
                <a:spcPct val="90000"/>
              </a:lnSpc>
            </a:pPr>
            <a:endParaRPr lang="en-US" altLang="en-US" sz="2400" smtClean="0"/>
          </a:p>
        </p:txBody>
      </p:sp>
      <p:sp>
        <p:nvSpPr>
          <p:cNvPr id="93189" name="Line 4"/>
          <p:cNvSpPr>
            <a:spLocks noChangeShapeType="1"/>
          </p:cNvSpPr>
          <p:nvPr/>
        </p:nvSpPr>
        <p:spPr bwMode="auto">
          <a:xfrm>
            <a:off x="2209800" y="4648200"/>
            <a:ext cx="411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D9F23A9-56ED-4352-B44B-416125EB8520}" type="slidenum">
              <a:rPr lang="en-US" altLang="en-US" sz="1400" smtClean="0"/>
              <a:pPr>
                <a:spcBef>
                  <a:spcPct val="0"/>
                </a:spcBef>
                <a:buFontTx/>
                <a:buNone/>
              </a:pPr>
              <a:t>85</a:t>
            </a:fld>
            <a:endParaRPr lang="en-US" altLang="en-US" sz="1400" smtClean="0"/>
          </a:p>
        </p:txBody>
      </p:sp>
      <p:sp>
        <p:nvSpPr>
          <p:cNvPr id="94211" name="Rectangle 2"/>
          <p:cNvSpPr>
            <a:spLocks noGrp="1" noChangeArrowheads="1"/>
          </p:cNvSpPr>
          <p:nvPr>
            <p:ph type="body" idx="1"/>
          </p:nvPr>
        </p:nvSpPr>
        <p:spPr>
          <a:xfrm>
            <a:off x="457200" y="457200"/>
            <a:ext cx="8229600" cy="5668963"/>
          </a:xfrm>
        </p:spPr>
        <p:txBody>
          <a:bodyPr/>
          <a:lstStyle/>
          <a:p>
            <a:pPr eaLnBrk="1" hangingPunct="1">
              <a:buFontTx/>
              <a:buNone/>
            </a:pPr>
            <a:r>
              <a:rPr lang="en-US" altLang="en-US" smtClean="0"/>
              <a:t>2. Write the symbol for the atoms to show which atoms are connect to which using a single line (-). </a:t>
            </a:r>
          </a:p>
          <a:p>
            <a:pPr eaLnBrk="1" hangingPunct="1">
              <a:buFontTx/>
              <a:buNone/>
            </a:pPr>
            <a:r>
              <a:rPr lang="en-US" altLang="en-US" smtClean="0"/>
              <a:t>The central atom is </a:t>
            </a:r>
            <a:r>
              <a:rPr lang="en-US" altLang="en-US" u="sng" smtClean="0"/>
              <a:t>usually</a:t>
            </a:r>
            <a:r>
              <a:rPr lang="en-US" altLang="en-US" smtClean="0"/>
              <a:t> written 1</a:t>
            </a:r>
            <a:r>
              <a:rPr lang="en-US" altLang="en-US" baseline="30000" smtClean="0"/>
              <a:t>st</a:t>
            </a:r>
            <a:r>
              <a:rPr lang="en-US" altLang="en-US" smtClean="0"/>
              <a:t> in the molecular formula. </a:t>
            </a:r>
            <a:r>
              <a:rPr lang="en-US" altLang="en-US" smtClean="0">
                <a:solidFill>
                  <a:srgbClr val="6600CC"/>
                </a:solidFill>
              </a:rPr>
              <a:t>P</a:t>
            </a:r>
            <a:r>
              <a:rPr lang="en-US" altLang="en-US" smtClean="0">
                <a:solidFill>
                  <a:srgbClr val="FF6600"/>
                </a:solidFill>
              </a:rPr>
              <a:t>Cl</a:t>
            </a:r>
            <a:r>
              <a:rPr lang="en-US" altLang="en-US" baseline="-25000" smtClean="0">
                <a:solidFill>
                  <a:srgbClr val="FF6600"/>
                </a:solidFill>
              </a:rPr>
              <a:t>3</a:t>
            </a:r>
          </a:p>
          <a:p>
            <a:pPr eaLnBrk="1" hangingPunct="1">
              <a:buFontTx/>
              <a:buNone/>
            </a:pPr>
            <a:endParaRPr lang="en-US" altLang="en-US" smtClean="0"/>
          </a:p>
          <a:p>
            <a:pPr eaLnBrk="1" hangingPunct="1">
              <a:buFontTx/>
              <a:buNone/>
            </a:pPr>
            <a:endParaRPr lang="en-US" altLang="en-US" smtClean="0"/>
          </a:p>
          <a:p>
            <a:pPr eaLnBrk="1" hangingPunct="1">
              <a:buFontTx/>
              <a:buNone/>
            </a:pPr>
            <a:r>
              <a:rPr lang="en-US" altLang="en-US" smtClean="0"/>
              <a:t>                           </a:t>
            </a:r>
          </a:p>
          <a:p>
            <a:pPr eaLnBrk="1" hangingPunct="1">
              <a:buFontTx/>
              <a:buNone/>
            </a:pPr>
            <a:r>
              <a:rPr lang="en-US" altLang="en-US" smtClean="0"/>
              <a:t>                             </a:t>
            </a:r>
          </a:p>
        </p:txBody>
      </p:sp>
      <p:sp>
        <p:nvSpPr>
          <p:cNvPr id="94212" name="Line 3"/>
          <p:cNvSpPr>
            <a:spLocks noChangeShapeType="1"/>
          </p:cNvSpPr>
          <p:nvPr/>
        </p:nvSpPr>
        <p:spPr bwMode="auto">
          <a:xfrm flipH="1">
            <a:off x="4267200" y="4800600"/>
            <a:ext cx="381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3" name="Line 4"/>
          <p:cNvSpPr>
            <a:spLocks noChangeShapeType="1"/>
          </p:cNvSpPr>
          <p:nvPr/>
        </p:nvSpPr>
        <p:spPr bwMode="auto">
          <a:xfrm>
            <a:off x="3886200" y="52578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4" name="Line 5"/>
          <p:cNvSpPr>
            <a:spLocks noChangeShapeType="1"/>
          </p:cNvSpPr>
          <p:nvPr/>
        </p:nvSpPr>
        <p:spPr bwMode="auto">
          <a:xfrm>
            <a:off x="2743200" y="4800600"/>
            <a:ext cx="53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5" name="Text Box 6"/>
          <p:cNvSpPr txBox="1">
            <a:spLocks noChangeArrowheads="1"/>
          </p:cNvSpPr>
          <p:nvPr/>
        </p:nvSpPr>
        <p:spPr bwMode="auto">
          <a:xfrm>
            <a:off x="3505200" y="44958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6600CC"/>
                </a:solidFill>
              </a:rPr>
              <a:t>P</a:t>
            </a:r>
          </a:p>
        </p:txBody>
      </p:sp>
      <p:sp>
        <p:nvSpPr>
          <p:cNvPr id="94216" name="Text Box 7"/>
          <p:cNvSpPr txBox="1">
            <a:spLocks noChangeArrowheads="1"/>
          </p:cNvSpPr>
          <p:nvPr/>
        </p:nvSpPr>
        <p:spPr bwMode="auto">
          <a:xfrm>
            <a:off x="4800600" y="45720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4217" name="Text Box 8"/>
          <p:cNvSpPr txBox="1">
            <a:spLocks noChangeArrowheads="1"/>
          </p:cNvSpPr>
          <p:nvPr/>
        </p:nvSpPr>
        <p:spPr bwMode="auto">
          <a:xfrm>
            <a:off x="3581400" y="58674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4218" name="Text Box 9"/>
          <p:cNvSpPr txBox="1">
            <a:spLocks noChangeArrowheads="1"/>
          </p:cNvSpPr>
          <p:nvPr/>
        </p:nvSpPr>
        <p:spPr bwMode="auto">
          <a:xfrm>
            <a:off x="1981200" y="44958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4219" name="Text Box 10"/>
          <p:cNvSpPr txBox="1">
            <a:spLocks noChangeArrowheads="1"/>
          </p:cNvSpPr>
          <p:nvPr/>
        </p:nvSpPr>
        <p:spPr bwMode="auto">
          <a:xfrm>
            <a:off x="6248400" y="3200400"/>
            <a:ext cx="2209800" cy="337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b="1" u="sng"/>
              <a:t>Used e- Talley</a:t>
            </a:r>
            <a:r>
              <a:rPr lang="en-US" altLang="en-US" sz="1800"/>
              <a:t> </a:t>
            </a:r>
          </a:p>
          <a:p>
            <a:pPr eaLnBrk="1" hangingPunct="1">
              <a:spcBef>
                <a:spcPct val="50000"/>
              </a:spcBef>
              <a:buFontTx/>
              <a:buNone/>
            </a:pPr>
            <a:endParaRPr lang="en-US" altLang="en-US" sz="1800"/>
          </a:p>
          <a:p>
            <a:pPr eaLnBrk="1" hangingPunct="1">
              <a:spcBef>
                <a:spcPct val="50000"/>
              </a:spcBef>
              <a:buFontTx/>
              <a:buNone/>
            </a:pPr>
            <a:r>
              <a:rPr lang="en-US" altLang="en-US" sz="1800"/>
              <a:t>          </a:t>
            </a:r>
            <a:r>
              <a:rPr lang="en-US" altLang="en-US" sz="2300" b="1"/>
              <a:t>26 e- </a:t>
            </a:r>
          </a:p>
          <a:p>
            <a:pPr eaLnBrk="1" hangingPunct="1">
              <a:spcBef>
                <a:spcPct val="50000"/>
              </a:spcBef>
              <a:buFontTx/>
              <a:buNone/>
            </a:pPr>
            <a:r>
              <a:rPr lang="en-US" altLang="en-US" sz="2300" b="1"/>
              <a:t>          6 e- </a:t>
            </a:r>
          </a:p>
          <a:p>
            <a:pPr eaLnBrk="1" hangingPunct="1">
              <a:spcBef>
                <a:spcPct val="50000"/>
              </a:spcBef>
              <a:buFontTx/>
              <a:buNone/>
            </a:pPr>
            <a:endParaRPr lang="en-US" altLang="en-US" sz="2300" b="1"/>
          </a:p>
          <a:p>
            <a:pPr eaLnBrk="1" hangingPunct="1">
              <a:spcBef>
                <a:spcPct val="50000"/>
              </a:spcBef>
              <a:buFontTx/>
              <a:buNone/>
            </a:pPr>
            <a:r>
              <a:rPr lang="en-US" altLang="en-US" sz="2300" b="1"/>
              <a:t>       20e- left</a:t>
            </a:r>
            <a:r>
              <a:rPr lang="en-US" altLang="en-US" sz="1800"/>
              <a:t> </a:t>
            </a:r>
          </a:p>
          <a:p>
            <a:pPr eaLnBrk="1" hangingPunct="1">
              <a:spcBef>
                <a:spcPct val="50000"/>
              </a:spcBef>
              <a:buFontTx/>
              <a:buNone/>
            </a:pPr>
            <a:endParaRPr lang="en-US" altLang="en-US" sz="1800"/>
          </a:p>
        </p:txBody>
      </p:sp>
      <p:sp>
        <p:nvSpPr>
          <p:cNvPr id="94220" name="Line 11"/>
          <p:cNvSpPr>
            <a:spLocks noChangeShapeType="1"/>
          </p:cNvSpPr>
          <p:nvPr/>
        </p:nvSpPr>
        <p:spPr bwMode="auto">
          <a:xfrm>
            <a:off x="6324600" y="5181600"/>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1" name="Line 12"/>
          <p:cNvSpPr>
            <a:spLocks noChangeShapeType="1"/>
          </p:cNvSpPr>
          <p:nvPr/>
        </p:nvSpPr>
        <p:spPr bwMode="auto">
          <a:xfrm>
            <a:off x="6400800" y="48768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881281F-2A20-4AD9-BB5A-830234A4D48C}" type="slidenum">
              <a:rPr lang="en-US" altLang="en-US" sz="1400" smtClean="0"/>
              <a:pPr>
                <a:spcBef>
                  <a:spcPct val="0"/>
                </a:spcBef>
                <a:buFontTx/>
                <a:buNone/>
              </a:pPr>
              <a:t>86</a:t>
            </a:fld>
            <a:endParaRPr lang="en-US" altLang="en-US" sz="1400" smtClean="0"/>
          </a:p>
        </p:txBody>
      </p:sp>
      <p:sp>
        <p:nvSpPr>
          <p:cNvPr id="95235" name="Rectangle 2"/>
          <p:cNvSpPr>
            <a:spLocks noGrp="1" noChangeArrowheads="1"/>
          </p:cNvSpPr>
          <p:nvPr>
            <p:ph type="body" idx="1"/>
          </p:nvPr>
        </p:nvSpPr>
        <p:spPr>
          <a:xfrm>
            <a:off x="457200" y="381000"/>
            <a:ext cx="8229600" cy="5745163"/>
          </a:xfrm>
        </p:spPr>
        <p:txBody>
          <a:bodyPr/>
          <a:lstStyle/>
          <a:p>
            <a:pPr eaLnBrk="1" hangingPunct="1">
              <a:buFontTx/>
              <a:buNone/>
            </a:pPr>
            <a:r>
              <a:rPr lang="en-US" altLang="en-US" smtClean="0"/>
              <a:t>3. Complete the octet of the atoms bonded to the central atom. </a:t>
            </a:r>
          </a:p>
        </p:txBody>
      </p:sp>
      <p:sp>
        <p:nvSpPr>
          <p:cNvPr id="95236" name="Line 3"/>
          <p:cNvSpPr>
            <a:spLocks noChangeShapeType="1"/>
          </p:cNvSpPr>
          <p:nvPr/>
        </p:nvSpPr>
        <p:spPr bwMode="auto">
          <a:xfrm>
            <a:off x="2971800" y="40386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7" name="Line 4"/>
          <p:cNvSpPr>
            <a:spLocks noChangeShapeType="1"/>
          </p:cNvSpPr>
          <p:nvPr/>
        </p:nvSpPr>
        <p:spPr bwMode="auto">
          <a:xfrm flipH="1">
            <a:off x="4724400" y="4038600"/>
            <a:ext cx="53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8" name="Line 5"/>
          <p:cNvSpPr>
            <a:spLocks noChangeShapeType="1"/>
          </p:cNvSpPr>
          <p:nvPr/>
        </p:nvSpPr>
        <p:spPr bwMode="auto">
          <a:xfrm>
            <a:off x="4267200" y="4572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39" name="Text Box 6"/>
          <p:cNvSpPr txBox="1">
            <a:spLocks noChangeArrowheads="1"/>
          </p:cNvSpPr>
          <p:nvPr/>
        </p:nvSpPr>
        <p:spPr bwMode="auto">
          <a:xfrm>
            <a:off x="3886200" y="38100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6600CC"/>
                </a:solidFill>
              </a:rPr>
              <a:t>P</a:t>
            </a:r>
          </a:p>
        </p:txBody>
      </p:sp>
      <p:sp>
        <p:nvSpPr>
          <p:cNvPr id="95240" name="Text Box 7"/>
          <p:cNvSpPr txBox="1">
            <a:spLocks noChangeArrowheads="1"/>
          </p:cNvSpPr>
          <p:nvPr/>
        </p:nvSpPr>
        <p:spPr bwMode="auto">
          <a:xfrm>
            <a:off x="2133600" y="37338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5241" name="Text Box 8"/>
          <p:cNvSpPr txBox="1">
            <a:spLocks noChangeArrowheads="1"/>
          </p:cNvSpPr>
          <p:nvPr/>
        </p:nvSpPr>
        <p:spPr bwMode="auto">
          <a:xfrm>
            <a:off x="3886200" y="54102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5242" name="Text Box 9"/>
          <p:cNvSpPr txBox="1">
            <a:spLocks noChangeArrowheads="1"/>
          </p:cNvSpPr>
          <p:nvPr/>
        </p:nvSpPr>
        <p:spPr bwMode="auto">
          <a:xfrm>
            <a:off x="5410200" y="37338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5243" name="Oval 10"/>
          <p:cNvSpPr>
            <a:spLocks noChangeArrowheads="1"/>
          </p:cNvSpPr>
          <p:nvPr/>
        </p:nvSpPr>
        <p:spPr bwMode="auto">
          <a:xfrm>
            <a:off x="2362200" y="3505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4" name="Oval 11"/>
          <p:cNvSpPr>
            <a:spLocks noChangeArrowheads="1"/>
          </p:cNvSpPr>
          <p:nvPr/>
        </p:nvSpPr>
        <p:spPr bwMode="auto">
          <a:xfrm>
            <a:off x="2590800" y="3505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5" name="Oval 12"/>
          <p:cNvSpPr>
            <a:spLocks noChangeArrowheads="1"/>
          </p:cNvSpPr>
          <p:nvPr/>
        </p:nvSpPr>
        <p:spPr bwMode="auto">
          <a:xfrm>
            <a:off x="5486400" y="4267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6" name="Oval 13"/>
          <p:cNvSpPr>
            <a:spLocks noChangeArrowheads="1"/>
          </p:cNvSpPr>
          <p:nvPr/>
        </p:nvSpPr>
        <p:spPr bwMode="auto">
          <a:xfrm>
            <a:off x="5715000" y="4267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7" name="Oval 14"/>
          <p:cNvSpPr>
            <a:spLocks noChangeArrowheads="1"/>
          </p:cNvSpPr>
          <p:nvPr/>
        </p:nvSpPr>
        <p:spPr bwMode="auto">
          <a:xfrm>
            <a:off x="6096000" y="41148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8" name="Oval 15"/>
          <p:cNvSpPr>
            <a:spLocks noChangeArrowheads="1"/>
          </p:cNvSpPr>
          <p:nvPr/>
        </p:nvSpPr>
        <p:spPr bwMode="auto">
          <a:xfrm>
            <a:off x="6096000" y="3886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49" name="Oval 16"/>
          <p:cNvSpPr>
            <a:spLocks noChangeArrowheads="1"/>
          </p:cNvSpPr>
          <p:nvPr/>
        </p:nvSpPr>
        <p:spPr bwMode="auto">
          <a:xfrm>
            <a:off x="5867400" y="34290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0" name="Oval 17"/>
          <p:cNvSpPr>
            <a:spLocks noChangeArrowheads="1"/>
          </p:cNvSpPr>
          <p:nvPr/>
        </p:nvSpPr>
        <p:spPr bwMode="auto">
          <a:xfrm>
            <a:off x="5562600" y="34290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1" name="Oval 18"/>
          <p:cNvSpPr>
            <a:spLocks noChangeArrowheads="1"/>
          </p:cNvSpPr>
          <p:nvPr/>
        </p:nvSpPr>
        <p:spPr bwMode="auto">
          <a:xfrm>
            <a:off x="3733800" y="55626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2" name="Oval 19"/>
          <p:cNvSpPr>
            <a:spLocks noChangeArrowheads="1"/>
          </p:cNvSpPr>
          <p:nvPr/>
        </p:nvSpPr>
        <p:spPr bwMode="auto">
          <a:xfrm>
            <a:off x="3733800" y="53340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3" name="Oval 20"/>
          <p:cNvSpPr>
            <a:spLocks noChangeArrowheads="1"/>
          </p:cNvSpPr>
          <p:nvPr/>
        </p:nvSpPr>
        <p:spPr bwMode="auto">
          <a:xfrm>
            <a:off x="3962400" y="5867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4" name="Oval 21"/>
          <p:cNvSpPr>
            <a:spLocks noChangeArrowheads="1"/>
          </p:cNvSpPr>
          <p:nvPr/>
        </p:nvSpPr>
        <p:spPr bwMode="auto">
          <a:xfrm>
            <a:off x="4191000" y="5867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5" name="Oval 22"/>
          <p:cNvSpPr>
            <a:spLocks noChangeArrowheads="1"/>
          </p:cNvSpPr>
          <p:nvPr/>
        </p:nvSpPr>
        <p:spPr bwMode="auto">
          <a:xfrm>
            <a:off x="4495800" y="5791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6" name="Oval 23"/>
          <p:cNvSpPr>
            <a:spLocks noChangeArrowheads="1"/>
          </p:cNvSpPr>
          <p:nvPr/>
        </p:nvSpPr>
        <p:spPr bwMode="auto">
          <a:xfrm>
            <a:off x="4495800" y="5486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7" name="Oval 24"/>
          <p:cNvSpPr>
            <a:spLocks noChangeArrowheads="1"/>
          </p:cNvSpPr>
          <p:nvPr/>
        </p:nvSpPr>
        <p:spPr bwMode="auto">
          <a:xfrm>
            <a:off x="1981200" y="37338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8" name="Oval 25"/>
          <p:cNvSpPr>
            <a:spLocks noChangeArrowheads="1"/>
          </p:cNvSpPr>
          <p:nvPr/>
        </p:nvSpPr>
        <p:spPr bwMode="auto">
          <a:xfrm>
            <a:off x="2286000" y="4343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59" name="Oval 26"/>
          <p:cNvSpPr>
            <a:spLocks noChangeArrowheads="1"/>
          </p:cNvSpPr>
          <p:nvPr/>
        </p:nvSpPr>
        <p:spPr bwMode="auto">
          <a:xfrm>
            <a:off x="2514600" y="4343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60" name="Oval 27"/>
          <p:cNvSpPr>
            <a:spLocks noChangeArrowheads="1"/>
          </p:cNvSpPr>
          <p:nvPr/>
        </p:nvSpPr>
        <p:spPr bwMode="auto">
          <a:xfrm>
            <a:off x="1981200" y="40386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5261" name="Text Box 28"/>
          <p:cNvSpPr txBox="1">
            <a:spLocks noChangeArrowheads="1"/>
          </p:cNvSpPr>
          <p:nvPr/>
        </p:nvSpPr>
        <p:spPr bwMode="auto">
          <a:xfrm>
            <a:off x="6324600" y="2209800"/>
            <a:ext cx="2209800" cy="337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b="1" u="sng"/>
              <a:t>Used e- Talley</a:t>
            </a:r>
            <a:r>
              <a:rPr lang="en-US" altLang="en-US" sz="1800" u="sng"/>
              <a:t> </a:t>
            </a:r>
          </a:p>
          <a:p>
            <a:pPr eaLnBrk="1" hangingPunct="1">
              <a:spcBef>
                <a:spcPct val="50000"/>
              </a:spcBef>
              <a:buFontTx/>
              <a:buNone/>
            </a:pPr>
            <a:endParaRPr lang="en-US" altLang="en-US" sz="1800" u="sng"/>
          </a:p>
          <a:p>
            <a:pPr eaLnBrk="1" hangingPunct="1">
              <a:spcBef>
                <a:spcPct val="50000"/>
              </a:spcBef>
              <a:buFontTx/>
              <a:buNone/>
            </a:pPr>
            <a:r>
              <a:rPr lang="en-US" altLang="en-US" sz="1800"/>
              <a:t>          </a:t>
            </a:r>
            <a:r>
              <a:rPr lang="en-US" altLang="en-US" sz="2300" b="1"/>
              <a:t>20 e- </a:t>
            </a:r>
          </a:p>
          <a:p>
            <a:pPr eaLnBrk="1" hangingPunct="1">
              <a:spcBef>
                <a:spcPct val="50000"/>
              </a:spcBef>
              <a:buFontTx/>
              <a:buNone/>
            </a:pPr>
            <a:r>
              <a:rPr lang="en-US" altLang="en-US" sz="2300" b="1"/>
              <a:t>       18 e- </a:t>
            </a:r>
          </a:p>
          <a:p>
            <a:pPr eaLnBrk="1" hangingPunct="1">
              <a:spcBef>
                <a:spcPct val="50000"/>
              </a:spcBef>
              <a:buFontTx/>
              <a:buNone/>
            </a:pPr>
            <a:endParaRPr lang="en-US" altLang="en-US" sz="2300" b="1"/>
          </a:p>
          <a:p>
            <a:pPr eaLnBrk="1" hangingPunct="1">
              <a:spcBef>
                <a:spcPct val="50000"/>
              </a:spcBef>
              <a:buFontTx/>
              <a:buNone/>
            </a:pPr>
            <a:r>
              <a:rPr lang="en-US" altLang="en-US" sz="2300" b="1"/>
              <a:t>       2 e- left</a:t>
            </a:r>
            <a:r>
              <a:rPr lang="en-US" altLang="en-US" sz="1800"/>
              <a:t> </a:t>
            </a:r>
          </a:p>
          <a:p>
            <a:pPr eaLnBrk="1" hangingPunct="1">
              <a:spcBef>
                <a:spcPct val="50000"/>
              </a:spcBef>
              <a:buFontTx/>
              <a:buNone/>
            </a:pPr>
            <a:endParaRPr lang="en-US" altLang="en-US" sz="1800"/>
          </a:p>
        </p:txBody>
      </p:sp>
      <p:sp>
        <p:nvSpPr>
          <p:cNvPr id="95262" name="Line 29"/>
          <p:cNvSpPr>
            <a:spLocks noChangeShapeType="1"/>
          </p:cNvSpPr>
          <p:nvPr/>
        </p:nvSpPr>
        <p:spPr bwMode="auto">
          <a:xfrm>
            <a:off x="6553200" y="4343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63" name="Line 30"/>
          <p:cNvSpPr>
            <a:spLocks noChangeShapeType="1"/>
          </p:cNvSpPr>
          <p:nvPr/>
        </p:nvSpPr>
        <p:spPr bwMode="auto">
          <a:xfrm>
            <a:off x="6629400"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AA515EE-A65C-4E78-81FA-83F38EAD05F9}" type="slidenum">
              <a:rPr lang="en-US" altLang="en-US" sz="1400" smtClean="0"/>
              <a:pPr>
                <a:spcBef>
                  <a:spcPct val="0"/>
                </a:spcBef>
                <a:buFontTx/>
                <a:buNone/>
              </a:pPr>
              <a:t>87</a:t>
            </a:fld>
            <a:endParaRPr lang="en-US" altLang="en-US" sz="1400" smtClean="0"/>
          </a:p>
        </p:txBody>
      </p:sp>
      <p:sp>
        <p:nvSpPr>
          <p:cNvPr id="96259" name="Rectangle 2"/>
          <p:cNvSpPr>
            <a:spLocks noGrp="1" noChangeArrowheads="1"/>
          </p:cNvSpPr>
          <p:nvPr>
            <p:ph type="body" idx="1"/>
          </p:nvPr>
        </p:nvSpPr>
        <p:spPr>
          <a:xfrm>
            <a:off x="457200" y="381000"/>
            <a:ext cx="8229600" cy="5745163"/>
          </a:xfrm>
          <a:noFill/>
        </p:spPr>
        <p:txBody>
          <a:bodyPr/>
          <a:lstStyle/>
          <a:p>
            <a:pPr eaLnBrk="1" hangingPunct="1">
              <a:buFontTx/>
              <a:buNone/>
            </a:pPr>
            <a:r>
              <a:rPr lang="en-US" altLang="en-US" smtClean="0"/>
              <a:t>4. Place any e- left on the central atom even if doing so results in more than a full octet</a:t>
            </a:r>
          </a:p>
        </p:txBody>
      </p:sp>
      <p:sp>
        <p:nvSpPr>
          <p:cNvPr id="96260" name="Line 3"/>
          <p:cNvSpPr>
            <a:spLocks noChangeShapeType="1"/>
          </p:cNvSpPr>
          <p:nvPr/>
        </p:nvSpPr>
        <p:spPr bwMode="auto">
          <a:xfrm>
            <a:off x="2971800" y="4038600"/>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1" name="Line 4"/>
          <p:cNvSpPr>
            <a:spLocks noChangeShapeType="1"/>
          </p:cNvSpPr>
          <p:nvPr/>
        </p:nvSpPr>
        <p:spPr bwMode="auto">
          <a:xfrm flipH="1">
            <a:off x="4724400" y="4038600"/>
            <a:ext cx="53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2" name="Line 5"/>
          <p:cNvSpPr>
            <a:spLocks noChangeShapeType="1"/>
          </p:cNvSpPr>
          <p:nvPr/>
        </p:nvSpPr>
        <p:spPr bwMode="auto">
          <a:xfrm>
            <a:off x="4267200" y="4572000"/>
            <a:ext cx="0" cy="685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3" name="Text Box 6"/>
          <p:cNvSpPr txBox="1">
            <a:spLocks noChangeArrowheads="1"/>
          </p:cNvSpPr>
          <p:nvPr/>
        </p:nvSpPr>
        <p:spPr bwMode="auto">
          <a:xfrm>
            <a:off x="3886200" y="38100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6600CC"/>
                </a:solidFill>
              </a:rPr>
              <a:t>P</a:t>
            </a:r>
          </a:p>
        </p:txBody>
      </p:sp>
      <p:sp>
        <p:nvSpPr>
          <p:cNvPr id="96264" name="Text Box 7"/>
          <p:cNvSpPr txBox="1">
            <a:spLocks noChangeArrowheads="1"/>
          </p:cNvSpPr>
          <p:nvPr/>
        </p:nvSpPr>
        <p:spPr bwMode="auto">
          <a:xfrm>
            <a:off x="2133600" y="37338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6265" name="Text Box 8"/>
          <p:cNvSpPr txBox="1">
            <a:spLocks noChangeArrowheads="1"/>
          </p:cNvSpPr>
          <p:nvPr/>
        </p:nvSpPr>
        <p:spPr bwMode="auto">
          <a:xfrm>
            <a:off x="3886200" y="54102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6266" name="Text Box 9"/>
          <p:cNvSpPr txBox="1">
            <a:spLocks noChangeArrowheads="1"/>
          </p:cNvSpPr>
          <p:nvPr/>
        </p:nvSpPr>
        <p:spPr bwMode="auto">
          <a:xfrm>
            <a:off x="5410200" y="3733800"/>
            <a:ext cx="60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t>Cl</a:t>
            </a:r>
          </a:p>
        </p:txBody>
      </p:sp>
      <p:sp>
        <p:nvSpPr>
          <p:cNvPr id="96267" name="Oval 10"/>
          <p:cNvSpPr>
            <a:spLocks noChangeArrowheads="1"/>
          </p:cNvSpPr>
          <p:nvPr/>
        </p:nvSpPr>
        <p:spPr bwMode="auto">
          <a:xfrm>
            <a:off x="2362200" y="3505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68" name="Oval 11"/>
          <p:cNvSpPr>
            <a:spLocks noChangeArrowheads="1"/>
          </p:cNvSpPr>
          <p:nvPr/>
        </p:nvSpPr>
        <p:spPr bwMode="auto">
          <a:xfrm>
            <a:off x="2590800" y="3505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69" name="Oval 12"/>
          <p:cNvSpPr>
            <a:spLocks noChangeArrowheads="1"/>
          </p:cNvSpPr>
          <p:nvPr/>
        </p:nvSpPr>
        <p:spPr bwMode="auto">
          <a:xfrm>
            <a:off x="5486400" y="4267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0" name="Oval 13"/>
          <p:cNvSpPr>
            <a:spLocks noChangeArrowheads="1"/>
          </p:cNvSpPr>
          <p:nvPr/>
        </p:nvSpPr>
        <p:spPr bwMode="auto">
          <a:xfrm>
            <a:off x="5715000" y="4267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1" name="Oval 14"/>
          <p:cNvSpPr>
            <a:spLocks noChangeArrowheads="1"/>
          </p:cNvSpPr>
          <p:nvPr/>
        </p:nvSpPr>
        <p:spPr bwMode="auto">
          <a:xfrm>
            <a:off x="6096000" y="41148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2" name="Oval 15"/>
          <p:cNvSpPr>
            <a:spLocks noChangeArrowheads="1"/>
          </p:cNvSpPr>
          <p:nvPr/>
        </p:nvSpPr>
        <p:spPr bwMode="auto">
          <a:xfrm>
            <a:off x="6096000" y="3886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3" name="Oval 16"/>
          <p:cNvSpPr>
            <a:spLocks noChangeArrowheads="1"/>
          </p:cNvSpPr>
          <p:nvPr/>
        </p:nvSpPr>
        <p:spPr bwMode="auto">
          <a:xfrm>
            <a:off x="5867400" y="34290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4" name="Oval 17"/>
          <p:cNvSpPr>
            <a:spLocks noChangeArrowheads="1"/>
          </p:cNvSpPr>
          <p:nvPr/>
        </p:nvSpPr>
        <p:spPr bwMode="auto">
          <a:xfrm>
            <a:off x="5562600" y="34290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5" name="Oval 18"/>
          <p:cNvSpPr>
            <a:spLocks noChangeArrowheads="1"/>
          </p:cNvSpPr>
          <p:nvPr/>
        </p:nvSpPr>
        <p:spPr bwMode="auto">
          <a:xfrm>
            <a:off x="3733800" y="55626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6" name="Oval 19"/>
          <p:cNvSpPr>
            <a:spLocks noChangeArrowheads="1"/>
          </p:cNvSpPr>
          <p:nvPr/>
        </p:nvSpPr>
        <p:spPr bwMode="auto">
          <a:xfrm>
            <a:off x="3733800" y="53340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7" name="Oval 20"/>
          <p:cNvSpPr>
            <a:spLocks noChangeArrowheads="1"/>
          </p:cNvSpPr>
          <p:nvPr/>
        </p:nvSpPr>
        <p:spPr bwMode="auto">
          <a:xfrm>
            <a:off x="3962400" y="5867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8" name="Oval 21"/>
          <p:cNvSpPr>
            <a:spLocks noChangeArrowheads="1"/>
          </p:cNvSpPr>
          <p:nvPr/>
        </p:nvSpPr>
        <p:spPr bwMode="auto">
          <a:xfrm>
            <a:off x="4191000" y="5867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79" name="Oval 22"/>
          <p:cNvSpPr>
            <a:spLocks noChangeArrowheads="1"/>
          </p:cNvSpPr>
          <p:nvPr/>
        </p:nvSpPr>
        <p:spPr bwMode="auto">
          <a:xfrm>
            <a:off x="4495800" y="5791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80" name="Oval 23"/>
          <p:cNvSpPr>
            <a:spLocks noChangeArrowheads="1"/>
          </p:cNvSpPr>
          <p:nvPr/>
        </p:nvSpPr>
        <p:spPr bwMode="auto">
          <a:xfrm>
            <a:off x="4495800" y="5486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81" name="Oval 24"/>
          <p:cNvSpPr>
            <a:spLocks noChangeArrowheads="1"/>
          </p:cNvSpPr>
          <p:nvPr/>
        </p:nvSpPr>
        <p:spPr bwMode="auto">
          <a:xfrm>
            <a:off x="1981200" y="37338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82" name="Oval 25"/>
          <p:cNvSpPr>
            <a:spLocks noChangeArrowheads="1"/>
          </p:cNvSpPr>
          <p:nvPr/>
        </p:nvSpPr>
        <p:spPr bwMode="auto">
          <a:xfrm>
            <a:off x="2286000" y="4343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83" name="Oval 26"/>
          <p:cNvSpPr>
            <a:spLocks noChangeArrowheads="1"/>
          </p:cNvSpPr>
          <p:nvPr/>
        </p:nvSpPr>
        <p:spPr bwMode="auto">
          <a:xfrm>
            <a:off x="2514600" y="43434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84" name="Oval 27"/>
          <p:cNvSpPr>
            <a:spLocks noChangeArrowheads="1"/>
          </p:cNvSpPr>
          <p:nvPr/>
        </p:nvSpPr>
        <p:spPr bwMode="auto">
          <a:xfrm>
            <a:off x="1981200" y="40386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85" name="Text Box 28"/>
          <p:cNvSpPr txBox="1">
            <a:spLocks noChangeArrowheads="1"/>
          </p:cNvSpPr>
          <p:nvPr/>
        </p:nvSpPr>
        <p:spPr bwMode="auto">
          <a:xfrm>
            <a:off x="6324600" y="2209800"/>
            <a:ext cx="2209800" cy="337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b="1" u="sng"/>
              <a:t>Used e- Talley</a:t>
            </a:r>
            <a:r>
              <a:rPr lang="en-US" altLang="en-US" sz="1800"/>
              <a:t> </a:t>
            </a:r>
          </a:p>
          <a:p>
            <a:pPr eaLnBrk="1" hangingPunct="1">
              <a:spcBef>
                <a:spcPct val="50000"/>
              </a:spcBef>
              <a:buFontTx/>
              <a:buNone/>
            </a:pPr>
            <a:endParaRPr lang="en-US" altLang="en-US" sz="1800"/>
          </a:p>
          <a:p>
            <a:pPr eaLnBrk="1" hangingPunct="1">
              <a:spcBef>
                <a:spcPct val="50000"/>
              </a:spcBef>
              <a:buFontTx/>
              <a:buNone/>
            </a:pPr>
            <a:r>
              <a:rPr lang="en-US" altLang="en-US" sz="1800"/>
              <a:t>          </a:t>
            </a:r>
            <a:r>
              <a:rPr lang="en-US" altLang="en-US" sz="2300" b="1"/>
              <a:t>2 e- </a:t>
            </a:r>
          </a:p>
          <a:p>
            <a:pPr eaLnBrk="1" hangingPunct="1">
              <a:spcBef>
                <a:spcPct val="50000"/>
              </a:spcBef>
              <a:buFontTx/>
              <a:buNone/>
            </a:pPr>
            <a:r>
              <a:rPr lang="en-US" altLang="en-US" sz="2300" b="1"/>
              <a:t>         2 e- </a:t>
            </a:r>
          </a:p>
          <a:p>
            <a:pPr eaLnBrk="1" hangingPunct="1">
              <a:spcBef>
                <a:spcPct val="50000"/>
              </a:spcBef>
              <a:buFontTx/>
              <a:buNone/>
            </a:pPr>
            <a:endParaRPr lang="en-US" altLang="en-US" sz="2300" b="1"/>
          </a:p>
          <a:p>
            <a:pPr eaLnBrk="1" hangingPunct="1">
              <a:spcBef>
                <a:spcPct val="50000"/>
              </a:spcBef>
              <a:buFontTx/>
              <a:buNone/>
            </a:pPr>
            <a:r>
              <a:rPr lang="en-US" altLang="en-US" sz="2300" b="1"/>
              <a:t>       0 e- left</a:t>
            </a:r>
            <a:r>
              <a:rPr lang="en-US" altLang="en-US" sz="1800"/>
              <a:t> </a:t>
            </a:r>
          </a:p>
          <a:p>
            <a:pPr eaLnBrk="1" hangingPunct="1">
              <a:spcBef>
                <a:spcPct val="50000"/>
              </a:spcBef>
              <a:buFontTx/>
              <a:buNone/>
            </a:pPr>
            <a:endParaRPr lang="en-US" altLang="en-US" sz="1800"/>
          </a:p>
        </p:txBody>
      </p:sp>
      <p:sp>
        <p:nvSpPr>
          <p:cNvPr id="96286" name="Line 29"/>
          <p:cNvSpPr>
            <a:spLocks noChangeShapeType="1"/>
          </p:cNvSpPr>
          <p:nvPr/>
        </p:nvSpPr>
        <p:spPr bwMode="auto">
          <a:xfrm>
            <a:off x="6553200" y="4343400"/>
            <a:ext cx="1981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7" name="Line 30"/>
          <p:cNvSpPr>
            <a:spLocks noChangeShapeType="1"/>
          </p:cNvSpPr>
          <p:nvPr/>
        </p:nvSpPr>
        <p:spPr bwMode="auto">
          <a:xfrm>
            <a:off x="6629400" y="3886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88" name="Oval 31"/>
          <p:cNvSpPr>
            <a:spLocks noChangeArrowheads="1"/>
          </p:cNvSpPr>
          <p:nvPr/>
        </p:nvSpPr>
        <p:spPr bwMode="auto">
          <a:xfrm>
            <a:off x="3886200" y="3505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96289" name="Oval 32"/>
          <p:cNvSpPr>
            <a:spLocks noChangeArrowheads="1"/>
          </p:cNvSpPr>
          <p:nvPr/>
        </p:nvSpPr>
        <p:spPr bwMode="auto">
          <a:xfrm>
            <a:off x="4191000" y="3505200"/>
            <a:ext cx="152400" cy="2286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6"/>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8CC7014-8A7E-4E34-93F0-92E019F41BE7}" type="slidenum">
              <a:rPr lang="en-US" altLang="en-US" sz="1400" smtClean="0"/>
              <a:pPr>
                <a:spcBef>
                  <a:spcPct val="0"/>
                </a:spcBef>
                <a:buFontTx/>
                <a:buNone/>
              </a:pPr>
              <a:t>88</a:t>
            </a:fld>
            <a:endParaRPr lang="en-US" altLang="en-US" sz="1400" smtClean="0"/>
          </a:p>
        </p:txBody>
      </p:sp>
      <p:sp>
        <p:nvSpPr>
          <p:cNvPr id="97283" name="Rectangle 2"/>
          <p:cNvSpPr>
            <a:spLocks noGrp="1" noChangeArrowheads="1"/>
          </p:cNvSpPr>
          <p:nvPr>
            <p:ph type="body" sz="half" idx="1"/>
          </p:nvPr>
        </p:nvSpPr>
        <p:spPr>
          <a:xfrm>
            <a:off x="381000" y="762000"/>
            <a:ext cx="8229600" cy="2185988"/>
          </a:xfrm>
        </p:spPr>
        <p:txBody>
          <a:bodyPr/>
          <a:lstStyle/>
          <a:p>
            <a:pPr eaLnBrk="1" hangingPunct="1">
              <a:buFontTx/>
              <a:buNone/>
            </a:pPr>
            <a:r>
              <a:rPr lang="en-US" altLang="en-US" sz="2800" b="1" smtClean="0"/>
              <a:t>5. If there are not enough e- to give the central atom a full octet try multiple bonds. </a:t>
            </a:r>
          </a:p>
        </p:txBody>
      </p:sp>
      <p:pic>
        <p:nvPicPr>
          <p:cNvPr id="97284" name="Picture 3" descr="FG10_00-68u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90800" y="2514600"/>
            <a:ext cx="4005263"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9AF51CB-DD59-449E-A391-DC90A4DE4E90}" type="slidenum">
              <a:rPr lang="en-US" altLang="en-US" sz="1400" smtClean="0"/>
              <a:pPr>
                <a:spcBef>
                  <a:spcPct val="0"/>
                </a:spcBef>
                <a:buFontTx/>
                <a:buNone/>
              </a:pPr>
              <a:t>89</a:t>
            </a:fld>
            <a:endParaRPr lang="en-US" altLang="en-US" sz="1400" smtClean="0"/>
          </a:p>
        </p:txBody>
      </p:sp>
      <p:sp>
        <p:nvSpPr>
          <p:cNvPr id="98307" name="Rectangle 2"/>
          <p:cNvSpPr>
            <a:spLocks noGrp="1" noChangeArrowheads="1"/>
          </p:cNvSpPr>
          <p:nvPr>
            <p:ph type="body" idx="1"/>
          </p:nvPr>
        </p:nvSpPr>
        <p:spPr>
          <a:xfrm>
            <a:off x="457200" y="609600"/>
            <a:ext cx="8229600" cy="5516563"/>
          </a:xfrm>
        </p:spPr>
        <p:txBody>
          <a:bodyPr/>
          <a:lstStyle/>
          <a:p>
            <a:pPr eaLnBrk="1" hangingPunct="1">
              <a:buFontTx/>
              <a:buNone/>
            </a:pPr>
            <a:r>
              <a:rPr lang="en-US" altLang="en-US" smtClean="0"/>
              <a:t>6. If there is  a charge on the molecule you need to place the Lewis structure in brackets and show the charge.</a:t>
            </a:r>
          </a:p>
          <a:p>
            <a:pPr eaLnBrk="1" hangingPunct="1">
              <a:buFontTx/>
              <a:buNone/>
            </a:pPr>
            <a:endParaRPr lang="en-US" altLang="en-US" smtClean="0"/>
          </a:p>
          <a:p>
            <a:pPr eaLnBrk="1" hangingPunct="1">
              <a:buFontTx/>
              <a:buNone/>
            </a:pPr>
            <a:endParaRPr lang="en-US" altLang="en-US" smtClean="0"/>
          </a:p>
        </p:txBody>
      </p:sp>
      <p:pic>
        <p:nvPicPr>
          <p:cNvPr id="98308" name="Picture 3" descr="FG10_00-44u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657600"/>
            <a:ext cx="525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5932AC-81E9-49C6-975D-85463CAF1499}" type="slidenum">
              <a:rPr lang="en-US" altLang="en-US" sz="1400" smtClean="0"/>
              <a:pPr>
                <a:spcBef>
                  <a:spcPct val="0"/>
                </a:spcBef>
                <a:buFontTx/>
                <a:buNone/>
              </a:pPr>
              <a:t>9</a:t>
            </a:fld>
            <a:endParaRPr lang="en-US" altLang="en-US" sz="1400" smtClean="0"/>
          </a:p>
        </p:txBody>
      </p:sp>
      <p:sp>
        <p:nvSpPr>
          <p:cNvPr id="12291" name="Rectangle 2"/>
          <p:cNvSpPr>
            <a:spLocks noGrp="1" noChangeArrowheads="1"/>
          </p:cNvSpPr>
          <p:nvPr>
            <p:ph type="title"/>
          </p:nvPr>
        </p:nvSpPr>
        <p:spPr/>
        <p:txBody>
          <a:bodyPr/>
          <a:lstStyle/>
          <a:p>
            <a:pPr eaLnBrk="1" hangingPunct="1"/>
            <a:r>
              <a:rPr lang="en-US" altLang="en-US" sz="4000" smtClean="0"/>
              <a:t>Common Features of Ionic Bonds</a:t>
            </a:r>
          </a:p>
        </p:txBody>
      </p:sp>
      <p:sp>
        <p:nvSpPr>
          <p:cNvPr id="12292" name="Rectangle 3"/>
          <p:cNvSpPr>
            <a:spLocks noGrp="1" noChangeArrowheads="1"/>
          </p:cNvSpPr>
          <p:nvPr>
            <p:ph type="body" idx="1"/>
          </p:nvPr>
        </p:nvSpPr>
        <p:spPr/>
        <p:txBody>
          <a:bodyPr/>
          <a:lstStyle/>
          <a:p>
            <a:pPr eaLnBrk="1" hangingPunct="1"/>
            <a:r>
              <a:rPr lang="en-US" altLang="en-US" smtClean="0"/>
              <a:t>Ionic compounds dissolve easily in water and other polar solvents</a:t>
            </a:r>
          </a:p>
          <a:p>
            <a:pPr eaLnBrk="1" hangingPunct="1"/>
            <a:endParaRPr lang="en-US" altLang="en-US" smtClean="0"/>
          </a:p>
          <a:p>
            <a:pPr eaLnBrk="1" hangingPunct="1"/>
            <a:r>
              <a:rPr lang="en-US" altLang="en-US" smtClean="0"/>
              <a:t>In solution, ionic compounds easily conduct electricity</a:t>
            </a:r>
          </a:p>
          <a:p>
            <a:pPr eaLnBrk="1" hangingPunct="1"/>
            <a:endParaRPr lang="en-US" altLang="en-US" smtClean="0"/>
          </a:p>
          <a:p>
            <a:pPr eaLnBrk="1" hangingPunct="1"/>
            <a:r>
              <a:rPr lang="en-US" altLang="en-US" smtClean="0"/>
              <a:t>Ionic compounds tend to form crystalline solids with high melting points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3FD1BE-0806-4A29-A524-1B26F250237F}" type="slidenum">
              <a:rPr lang="en-US" altLang="en-US" sz="1400" smtClean="0"/>
              <a:pPr>
                <a:spcBef>
                  <a:spcPct val="0"/>
                </a:spcBef>
                <a:buFontTx/>
                <a:buNone/>
              </a:pPr>
              <a:t>90</a:t>
            </a:fld>
            <a:endParaRPr lang="en-US" altLang="en-US" sz="1400" smtClean="0"/>
          </a:p>
        </p:txBody>
      </p:sp>
      <p:sp>
        <p:nvSpPr>
          <p:cNvPr id="99331" name="Rectangle 2"/>
          <p:cNvSpPr>
            <a:spLocks noGrp="1" noChangeArrowheads="1"/>
          </p:cNvSpPr>
          <p:nvPr>
            <p:ph type="title"/>
          </p:nvPr>
        </p:nvSpPr>
        <p:spPr/>
        <p:txBody>
          <a:bodyPr/>
          <a:lstStyle/>
          <a:p>
            <a:pPr eaLnBrk="1" hangingPunct="1"/>
            <a:r>
              <a:rPr lang="en-US" altLang="en-US" smtClean="0"/>
              <a:t>White Boards </a:t>
            </a:r>
          </a:p>
        </p:txBody>
      </p:sp>
      <p:sp>
        <p:nvSpPr>
          <p:cNvPr id="99332" name="Rectangle 3"/>
          <p:cNvSpPr>
            <a:spLocks noGrp="1" noChangeArrowheads="1"/>
          </p:cNvSpPr>
          <p:nvPr>
            <p:ph type="body" idx="1"/>
          </p:nvPr>
        </p:nvSpPr>
        <p:spPr/>
        <p:txBody>
          <a:bodyPr/>
          <a:lstStyle/>
          <a:p>
            <a:pPr eaLnBrk="1" hangingPunct="1"/>
            <a:endParaRPr lang="en-US" altLang="en-US" smtClean="0"/>
          </a:p>
          <a:p>
            <a:pPr eaLnBrk="1" hangingPunct="1"/>
            <a:endParaRPr lang="en-US" altLang="en-US" smtClean="0"/>
          </a:p>
          <a:p>
            <a:pPr eaLnBrk="1" hangingPunct="1"/>
            <a:endParaRPr lang="en-US" altLang="en-US" smtClean="0"/>
          </a:p>
          <a:p>
            <a:pPr algn="ctr" eaLnBrk="1" hangingPunct="1">
              <a:buFontTx/>
              <a:buNone/>
            </a:pPr>
            <a:r>
              <a:rPr lang="en-US" altLang="en-US" smtClean="0"/>
              <a:t>As a class lets do CH</a:t>
            </a:r>
            <a:r>
              <a:rPr lang="en-US" altLang="en-US" baseline="-25000" smtClean="0"/>
              <a:t>2</a:t>
            </a:r>
            <a:r>
              <a:rPr lang="en-US" altLang="en-US" smtClean="0"/>
              <a:t>Cl</a:t>
            </a:r>
            <a:r>
              <a:rPr lang="en-US" altLang="en-US" baseline="-25000" smtClean="0"/>
              <a:t>2</a:t>
            </a:r>
            <a:endParaRPr lang="en-US" alt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27203F-652A-4AB0-9980-A6C958320171}" type="slidenum">
              <a:rPr lang="en-US" altLang="en-US" sz="1400" smtClean="0"/>
              <a:pPr>
                <a:spcBef>
                  <a:spcPct val="0"/>
                </a:spcBef>
                <a:buFontTx/>
                <a:buNone/>
              </a:pPr>
              <a:t>91</a:t>
            </a:fld>
            <a:endParaRPr lang="en-US" altLang="en-US" sz="1400" smtClean="0"/>
          </a:p>
        </p:txBody>
      </p:sp>
      <p:sp>
        <p:nvSpPr>
          <p:cNvPr id="100355" name="Rectangle 2"/>
          <p:cNvSpPr>
            <a:spLocks noGrp="1" noChangeArrowheads="1"/>
          </p:cNvSpPr>
          <p:nvPr>
            <p:ph type="body" idx="1"/>
          </p:nvPr>
        </p:nvSpPr>
        <p:spPr>
          <a:xfrm>
            <a:off x="457200" y="1295400"/>
            <a:ext cx="8229600" cy="4830763"/>
          </a:xfrm>
        </p:spPr>
        <p:txBody>
          <a:bodyPr/>
          <a:lstStyle/>
          <a:p>
            <a:pPr eaLnBrk="1" hangingPunct="1"/>
            <a:r>
              <a:rPr lang="en-US" altLang="en-US" smtClean="0"/>
              <a:t>Draw the Lewis structure for the following. </a:t>
            </a:r>
          </a:p>
          <a:p>
            <a:pPr eaLnBrk="1" hangingPunct="1"/>
            <a:endParaRPr lang="en-US" altLang="en-US" smtClean="0"/>
          </a:p>
          <a:p>
            <a:pPr eaLnBrk="1" hangingPunct="1"/>
            <a:r>
              <a:rPr lang="en-US" altLang="en-US" smtClean="0"/>
              <a:t>C</a:t>
            </a:r>
            <a:r>
              <a:rPr lang="en-US" altLang="en-US" baseline="-25000" smtClean="0"/>
              <a:t>2</a:t>
            </a:r>
            <a:r>
              <a:rPr lang="en-US" altLang="en-US" smtClean="0"/>
              <a:t>H</a:t>
            </a:r>
            <a:r>
              <a:rPr lang="en-US" altLang="en-US" baseline="-25000" smtClean="0"/>
              <a:t>4</a:t>
            </a:r>
          </a:p>
          <a:p>
            <a:pPr eaLnBrk="1" hangingPunct="1"/>
            <a:endParaRPr lang="en-US" altLang="en-US" baseline="-25000" smtClean="0"/>
          </a:p>
          <a:p>
            <a:pPr eaLnBrk="1" hangingPunct="1"/>
            <a:r>
              <a:rPr lang="en-US" altLang="en-US" smtClean="0"/>
              <a:t>BrO</a:t>
            </a:r>
            <a:r>
              <a:rPr lang="en-US" altLang="en-US" baseline="-25000" smtClean="0"/>
              <a:t>3</a:t>
            </a:r>
            <a:r>
              <a:rPr lang="en-US" altLang="en-US" baseline="30000" smtClean="0"/>
              <a:t>-</a:t>
            </a:r>
          </a:p>
          <a:p>
            <a:pPr eaLnBrk="1" hangingPunct="1"/>
            <a:endParaRPr lang="en-US" altLang="en-US" baseline="30000" smtClean="0"/>
          </a:p>
          <a:p>
            <a:pPr eaLnBrk="1" hangingPunct="1"/>
            <a:r>
              <a:rPr lang="en-US" altLang="en-US" smtClean="0"/>
              <a:t>ClO</a:t>
            </a:r>
            <a:r>
              <a:rPr lang="en-US" altLang="en-US" baseline="-25000" smtClean="0"/>
              <a:t>2</a:t>
            </a:r>
            <a:r>
              <a:rPr lang="en-US" altLang="en-US" baseline="30000" smtClean="0"/>
              <a:t>-</a:t>
            </a:r>
          </a:p>
          <a:p>
            <a:pPr eaLnBrk="1" hangingPunct="1"/>
            <a:endParaRPr lang="en-US" altLang="en-US" baseline="30000" smtClean="0"/>
          </a:p>
          <a:p>
            <a:pPr eaLnBrk="1" hangingPunct="1"/>
            <a:r>
              <a:rPr lang="en-US" altLang="en-US" smtClean="0"/>
              <a:t>PO</a:t>
            </a:r>
            <a:r>
              <a:rPr lang="en-US" altLang="en-US" baseline="-25000" smtClean="0"/>
              <a:t>4</a:t>
            </a:r>
            <a:r>
              <a:rPr lang="en-US" altLang="en-US" baseline="30000" smtClean="0"/>
              <a:t>3-</a:t>
            </a:r>
            <a:endParaRPr lang="en-US" altLang="en-US" smtClean="0"/>
          </a:p>
        </p:txBody>
      </p:sp>
      <p:sp>
        <p:nvSpPr>
          <p:cNvPr id="100356" name="Rectangle 3"/>
          <p:cNvSpPr>
            <a:spLocks noGrp="1" noChangeArrowheads="1"/>
          </p:cNvSpPr>
          <p:nvPr>
            <p:ph type="title"/>
          </p:nvPr>
        </p:nvSpPr>
        <p:spPr/>
        <p:txBody>
          <a:bodyPr/>
          <a:lstStyle/>
          <a:p>
            <a:pPr eaLnBrk="1" hangingPunct="1"/>
            <a:r>
              <a:rPr lang="en-US" altLang="en-US" smtClean="0"/>
              <a:t>Question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0234A2-F894-4CDB-85B6-E5F64754F1AF}" type="slidenum">
              <a:rPr lang="en-US" altLang="en-US" sz="1400" smtClean="0"/>
              <a:pPr>
                <a:spcBef>
                  <a:spcPct val="0"/>
                </a:spcBef>
                <a:buFontTx/>
                <a:buNone/>
              </a:pPr>
              <a:t>92</a:t>
            </a:fld>
            <a:endParaRPr lang="en-US" altLang="en-US" sz="1400" smtClean="0"/>
          </a:p>
        </p:txBody>
      </p:sp>
      <p:sp>
        <p:nvSpPr>
          <p:cNvPr id="101379" name="Rectangle 2"/>
          <p:cNvSpPr>
            <a:spLocks noGrp="1" noChangeArrowheads="1"/>
          </p:cNvSpPr>
          <p:nvPr>
            <p:ph type="title"/>
          </p:nvPr>
        </p:nvSpPr>
        <p:spPr/>
        <p:txBody>
          <a:bodyPr/>
          <a:lstStyle/>
          <a:p>
            <a:pPr eaLnBrk="1" hangingPunct="1"/>
            <a:r>
              <a:rPr lang="en-US" altLang="en-US" sz="4000" smtClean="0"/>
              <a:t>8.11  Three Exceptions to the Octet Rule</a:t>
            </a:r>
          </a:p>
        </p:txBody>
      </p:sp>
      <p:sp>
        <p:nvSpPr>
          <p:cNvPr id="101380" name="Rectangle 3"/>
          <p:cNvSpPr>
            <a:spLocks noGrp="1" noChangeArrowheads="1"/>
          </p:cNvSpPr>
          <p:nvPr>
            <p:ph type="body" idx="1"/>
          </p:nvPr>
        </p:nvSpPr>
        <p:spPr/>
        <p:txBody>
          <a:bodyPr/>
          <a:lstStyle/>
          <a:p>
            <a:pPr marL="609600" indent="-609600" eaLnBrk="1" hangingPunct="1">
              <a:buFontTx/>
              <a:buAutoNum type="arabicPeriod"/>
            </a:pPr>
            <a:r>
              <a:rPr lang="en-US" altLang="en-US" smtClean="0"/>
              <a:t>Molecules with an odd number of e- </a:t>
            </a:r>
          </a:p>
          <a:p>
            <a:pPr marL="609600" indent="-609600" eaLnBrk="1" hangingPunct="1">
              <a:buFontTx/>
              <a:buNone/>
            </a:pPr>
            <a:r>
              <a:rPr lang="en-US" altLang="en-US" smtClean="0"/>
              <a:t> </a:t>
            </a:r>
          </a:p>
          <a:p>
            <a:pPr marL="609600" indent="-609600" eaLnBrk="1" hangingPunct="1">
              <a:buFontTx/>
              <a:buNone/>
            </a:pPr>
            <a:r>
              <a:rPr lang="en-US" altLang="en-US" smtClean="0"/>
              <a:t>			NO = 11Ve-</a:t>
            </a:r>
          </a:p>
          <a:p>
            <a:pPr marL="609600" indent="-609600" eaLnBrk="1" hangingPunct="1">
              <a:buFontTx/>
              <a:buNone/>
            </a:pPr>
            <a:endParaRPr lang="en-US" altLang="en-US" smtClean="0"/>
          </a:p>
          <a:p>
            <a:pPr marL="609600" indent="-609600" eaLnBrk="1" hangingPunct="1">
              <a:buFontTx/>
              <a:buNone/>
            </a:pPr>
            <a:r>
              <a:rPr lang="en-US" altLang="en-US" smtClean="0"/>
              <a:t>					or</a:t>
            </a:r>
          </a:p>
        </p:txBody>
      </p:sp>
      <p:pic>
        <p:nvPicPr>
          <p:cNvPr id="101381" name="Picture 4" descr="nitri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733800"/>
            <a:ext cx="25908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2" name="Text Box 5"/>
          <p:cNvSpPr txBox="1">
            <a:spLocks noChangeArrowheads="1"/>
          </p:cNvSpPr>
          <p:nvPr/>
        </p:nvSpPr>
        <p:spPr bwMode="auto">
          <a:xfrm>
            <a:off x="5562600" y="4038600"/>
            <a:ext cx="2514600" cy="762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4400" b="1"/>
              <a:t>   N = O</a:t>
            </a:r>
          </a:p>
        </p:txBody>
      </p:sp>
      <p:sp>
        <p:nvSpPr>
          <p:cNvPr id="101383" name="Oval 6"/>
          <p:cNvSpPr>
            <a:spLocks noChangeArrowheads="1"/>
          </p:cNvSpPr>
          <p:nvPr/>
        </p:nvSpPr>
        <p:spPr bwMode="auto">
          <a:xfrm>
            <a:off x="7391400" y="4724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1384" name="Oval 7"/>
          <p:cNvSpPr>
            <a:spLocks noChangeArrowheads="1"/>
          </p:cNvSpPr>
          <p:nvPr/>
        </p:nvSpPr>
        <p:spPr bwMode="auto">
          <a:xfrm>
            <a:off x="7162800" y="4724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1385" name="Oval 8"/>
          <p:cNvSpPr>
            <a:spLocks noChangeArrowheads="1"/>
          </p:cNvSpPr>
          <p:nvPr/>
        </p:nvSpPr>
        <p:spPr bwMode="auto">
          <a:xfrm>
            <a:off x="5867400" y="4343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1386" name="Oval 9"/>
          <p:cNvSpPr>
            <a:spLocks noChangeArrowheads="1"/>
          </p:cNvSpPr>
          <p:nvPr/>
        </p:nvSpPr>
        <p:spPr bwMode="auto">
          <a:xfrm>
            <a:off x="6324600" y="4038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1387" name="Oval 10"/>
          <p:cNvSpPr>
            <a:spLocks noChangeArrowheads="1"/>
          </p:cNvSpPr>
          <p:nvPr/>
        </p:nvSpPr>
        <p:spPr bwMode="auto">
          <a:xfrm>
            <a:off x="6096000" y="40386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1388" name="Oval 11"/>
          <p:cNvSpPr>
            <a:spLocks noChangeArrowheads="1"/>
          </p:cNvSpPr>
          <p:nvPr/>
        </p:nvSpPr>
        <p:spPr bwMode="auto">
          <a:xfrm>
            <a:off x="7467600" y="3962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1389" name="Oval 12"/>
          <p:cNvSpPr>
            <a:spLocks noChangeArrowheads="1"/>
          </p:cNvSpPr>
          <p:nvPr/>
        </p:nvSpPr>
        <p:spPr bwMode="auto">
          <a:xfrm>
            <a:off x="7239000" y="3962400"/>
            <a:ext cx="152400" cy="1524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BB50F9-3D83-46C4-BF79-D00DF9A33A1A}" type="slidenum">
              <a:rPr lang="en-US" altLang="en-US" sz="1400" smtClean="0"/>
              <a:pPr>
                <a:spcBef>
                  <a:spcPct val="0"/>
                </a:spcBef>
                <a:buFontTx/>
                <a:buNone/>
              </a:pPr>
              <a:t>93</a:t>
            </a:fld>
            <a:endParaRPr lang="en-US" altLang="en-US" sz="1400" smtClean="0"/>
          </a:p>
        </p:txBody>
      </p:sp>
      <p:sp>
        <p:nvSpPr>
          <p:cNvPr id="102403" name="Rectangle 2"/>
          <p:cNvSpPr>
            <a:spLocks noGrp="1" noChangeArrowheads="1"/>
          </p:cNvSpPr>
          <p:nvPr>
            <p:ph type="body" idx="1"/>
          </p:nvPr>
        </p:nvSpPr>
        <p:spPr>
          <a:xfrm>
            <a:off x="304800" y="685800"/>
            <a:ext cx="8229600" cy="4525963"/>
          </a:xfrm>
        </p:spPr>
        <p:txBody>
          <a:bodyPr/>
          <a:lstStyle/>
          <a:p>
            <a:pPr eaLnBrk="1" hangingPunct="1">
              <a:buFontTx/>
              <a:buNone/>
            </a:pPr>
            <a:r>
              <a:rPr lang="en-US" altLang="en-US" smtClean="0"/>
              <a:t>2. Molecules where an atom has less than an octet. This occurs most with Boron and Beryllium.  BF</a:t>
            </a:r>
            <a:r>
              <a:rPr lang="en-US" altLang="en-US" baseline="-25000" smtClean="0"/>
              <a:t>3</a:t>
            </a:r>
            <a:r>
              <a:rPr lang="en-US" altLang="en-US" smtClean="0"/>
              <a:t> = 24 Ve- </a:t>
            </a:r>
          </a:p>
          <a:p>
            <a:pPr eaLnBrk="1" hangingPunct="1">
              <a:buFontTx/>
              <a:buNone/>
            </a:pPr>
            <a:endParaRPr lang="en-US" altLang="en-US" smtClean="0"/>
          </a:p>
          <a:p>
            <a:pPr eaLnBrk="1" hangingPunct="1">
              <a:buFontTx/>
              <a:buNone/>
            </a:pPr>
            <a:endParaRPr lang="en-US" altLang="en-US" smtClean="0"/>
          </a:p>
        </p:txBody>
      </p:sp>
      <p:pic>
        <p:nvPicPr>
          <p:cNvPr id="102404" name="Picture 3" descr="FG09_1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9144000" cy="250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Rectangle 4"/>
          <p:cNvSpPr>
            <a:spLocks noChangeArrowheads="1"/>
          </p:cNvSpPr>
          <p:nvPr/>
        </p:nvSpPr>
        <p:spPr bwMode="auto">
          <a:xfrm>
            <a:off x="0" y="2438400"/>
            <a:ext cx="1600200" cy="2743200"/>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02406" name="Text Box 5"/>
          <p:cNvSpPr txBox="1">
            <a:spLocks noChangeArrowheads="1"/>
          </p:cNvSpPr>
          <p:nvPr/>
        </p:nvSpPr>
        <p:spPr bwMode="auto">
          <a:xfrm>
            <a:off x="0" y="5715000"/>
            <a:ext cx="8610600" cy="803275"/>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300" b="1"/>
              <a:t>For these two atoms (Be &amp; B) it is more stable with out a full octet than with a double bond.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98868D7-76AC-4662-84EF-BC8DA87A2D28}" type="slidenum">
              <a:rPr lang="en-US" altLang="en-US" sz="1400" smtClean="0"/>
              <a:pPr>
                <a:spcBef>
                  <a:spcPct val="0"/>
                </a:spcBef>
                <a:buFontTx/>
                <a:buNone/>
              </a:pPr>
              <a:t>94</a:t>
            </a:fld>
            <a:endParaRPr lang="en-US" altLang="en-US" sz="1400" smtClean="0"/>
          </a:p>
        </p:txBody>
      </p:sp>
      <p:sp>
        <p:nvSpPr>
          <p:cNvPr id="103427" name="Rectangle 2"/>
          <p:cNvSpPr>
            <a:spLocks noGrp="1" noChangeArrowheads="1"/>
          </p:cNvSpPr>
          <p:nvPr>
            <p:ph type="body" idx="1"/>
          </p:nvPr>
        </p:nvSpPr>
        <p:spPr>
          <a:xfrm>
            <a:off x="228600" y="304800"/>
            <a:ext cx="8229600" cy="4525963"/>
          </a:xfrm>
        </p:spPr>
        <p:txBody>
          <a:bodyPr/>
          <a:lstStyle/>
          <a:p>
            <a:pPr eaLnBrk="1" hangingPunct="1">
              <a:buFontTx/>
              <a:buNone/>
            </a:pPr>
            <a:r>
              <a:rPr lang="en-US" altLang="en-US" smtClean="0"/>
              <a:t>3. Molecules  which an atom has more than an octet. PCl</a:t>
            </a:r>
            <a:r>
              <a:rPr lang="en-US" altLang="en-US" baseline="-25000" smtClean="0"/>
              <a:t>5</a:t>
            </a:r>
            <a:r>
              <a:rPr lang="en-US" altLang="en-US" smtClean="0"/>
              <a:t> = 40 Ve- </a:t>
            </a:r>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p:txBody>
      </p:sp>
      <p:pic>
        <p:nvPicPr>
          <p:cNvPr id="103428" name="Picture 3" descr="pcl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403860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9282A7-B9CC-481C-90E5-226BB5B601B4}" type="slidenum">
              <a:rPr lang="en-US" altLang="en-US" sz="1400" smtClean="0"/>
              <a:pPr>
                <a:spcBef>
                  <a:spcPct val="0"/>
                </a:spcBef>
                <a:buFontTx/>
                <a:buNone/>
              </a:pPr>
              <a:t>95</a:t>
            </a:fld>
            <a:endParaRPr lang="en-US" altLang="en-US" sz="1400" smtClean="0"/>
          </a:p>
        </p:txBody>
      </p:sp>
      <p:sp>
        <p:nvSpPr>
          <p:cNvPr id="104451" name="Rectangle 2"/>
          <p:cNvSpPr>
            <a:spLocks noGrp="1" noChangeArrowheads="1"/>
          </p:cNvSpPr>
          <p:nvPr>
            <p:ph type="title"/>
          </p:nvPr>
        </p:nvSpPr>
        <p:spPr/>
        <p:txBody>
          <a:bodyPr/>
          <a:lstStyle/>
          <a:p>
            <a:pPr eaLnBrk="1" hangingPunct="1"/>
            <a:r>
              <a:rPr lang="en-US" altLang="en-US" smtClean="0"/>
              <a:t> Resonance </a:t>
            </a:r>
          </a:p>
        </p:txBody>
      </p:sp>
      <p:sp>
        <p:nvSpPr>
          <p:cNvPr id="104452" name="Rectangle 3"/>
          <p:cNvSpPr>
            <a:spLocks noGrp="1" noChangeArrowheads="1"/>
          </p:cNvSpPr>
          <p:nvPr>
            <p:ph type="body" idx="1"/>
          </p:nvPr>
        </p:nvSpPr>
        <p:spPr/>
        <p:txBody>
          <a:bodyPr/>
          <a:lstStyle/>
          <a:p>
            <a:pPr eaLnBrk="1" hangingPunct="1"/>
            <a:r>
              <a:rPr lang="en-US" altLang="en-US" smtClean="0"/>
              <a:t>Placement of atoms is the same but placement of electrons is different. </a:t>
            </a:r>
          </a:p>
          <a:p>
            <a:pPr eaLnBrk="1" hangingPunct="1">
              <a:buFontTx/>
              <a:buNone/>
            </a:pPr>
            <a:endParaRPr lang="en-US" altLang="en-US" smtClean="0"/>
          </a:p>
          <a:p>
            <a:pPr eaLnBrk="1" hangingPunct="1"/>
            <a:r>
              <a:rPr lang="en-US" altLang="en-US" smtClean="0"/>
              <a:t>Used when 2 or more Lewis structures are usually good descriptions of a single model.</a:t>
            </a:r>
          </a:p>
          <a:p>
            <a:pPr eaLnBrk="1" hangingPunct="1">
              <a:buFontTx/>
              <a:buNone/>
            </a:pPr>
            <a:r>
              <a:rPr lang="en-US" altLang="en-US" smtClean="0"/>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0DEEEE2-4ACF-4190-8F4E-AB637A13B41F}" type="slidenum">
              <a:rPr lang="en-US" altLang="en-US" sz="1400" smtClean="0"/>
              <a:pPr>
                <a:spcBef>
                  <a:spcPct val="0"/>
                </a:spcBef>
                <a:buFontTx/>
                <a:buNone/>
              </a:pPr>
              <a:t>96</a:t>
            </a:fld>
            <a:endParaRPr lang="en-US" altLang="en-US" sz="1400" smtClean="0"/>
          </a:p>
        </p:txBody>
      </p:sp>
      <p:pic>
        <p:nvPicPr>
          <p:cNvPr id="105475" name="Picture 2" descr="96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69342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3"/>
          <p:cNvSpPr>
            <a:spLocks noGrp="1" noChangeArrowheads="1"/>
          </p:cNvSpPr>
          <p:nvPr>
            <p:ph type="title"/>
          </p:nvPr>
        </p:nvSpPr>
        <p:spPr/>
        <p:txBody>
          <a:bodyPr/>
          <a:lstStyle/>
          <a:p>
            <a:pPr eaLnBrk="1" hangingPunct="1"/>
            <a:r>
              <a:rPr lang="en-US" altLang="en-US" smtClean="0"/>
              <a:t>Resonance of Ozone 0</a:t>
            </a:r>
            <a:r>
              <a:rPr lang="en-US" altLang="en-US" baseline="-25000" smtClean="0"/>
              <a:t>3</a:t>
            </a:r>
            <a:endParaRPr lang="en-US" altLang="en-US"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40F54B-1D88-4D85-8897-A4A99E14C7BC}" type="slidenum">
              <a:rPr lang="en-US" altLang="en-US" sz="1400" smtClean="0"/>
              <a:pPr>
                <a:spcBef>
                  <a:spcPct val="0"/>
                </a:spcBef>
                <a:buFontTx/>
                <a:buNone/>
              </a:pPr>
              <a:t>97</a:t>
            </a:fld>
            <a:endParaRPr lang="en-US" altLang="en-US" sz="1400" smtClean="0"/>
          </a:p>
        </p:txBody>
      </p:sp>
      <p:sp>
        <p:nvSpPr>
          <p:cNvPr id="106499" name="Rectangle 2"/>
          <p:cNvSpPr>
            <a:spLocks noGrp="1" noChangeArrowheads="1"/>
          </p:cNvSpPr>
          <p:nvPr>
            <p:ph type="title"/>
          </p:nvPr>
        </p:nvSpPr>
        <p:spPr/>
        <p:txBody>
          <a:bodyPr/>
          <a:lstStyle/>
          <a:p>
            <a:pPr eaLnBrk="1" hangingPunct="1"/>
            <a:r>
              <a:rPr lang="en-US" altLang="en-US" smtClean="0"/>
              <a:t>Question 	</a:t>
            </a:r>
          </a:p>
        </p:txBody>
      </p:sp>
      <p:sp>
        <p:nvSpPr>
          <p:cNvPr id="106500"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r>
              <a:rPr lang="en-US" altLang="en-US" smtClean="0"/>
              <a:t>Draw the three resonance structures for SO</a:t>
            </a:r>
            <a:r>
              <a:rPr lang="en-US" altLang="en-US" baseline="-25000" smtClean="0"/>
              <a:t>3</a:t>
            </a:r>
          </a:p>
          <a:p>
            <a:pPr eaLnBrk="1" hangingPunct="1">
              <a:buFontTx/>
              <a:buNone/>
            </a:pPr>
            <a:endParaRPr lang="en-US" altLang="en-US" baseline="-25000" smtClean="0"/>
          </a:p>
          <a:p>
            <a:pPr eaLnBrk="1" hangingPunct="1">
              <a:buFontTx/>
              <a:buNone/>
            </a:pPr>
            <a:endParaRPr lang="en-US" altLang="en-US" baseline="-25000" smtClean="0"/>
          </a:p>
          <a:p>
            <a:pPr eaLnBrk="1" hangingPunct="1">
              <a:buFontTx/>
              <a:buNone/>
            </a:pPr>
            <a:endParaRPr lang="en-US" altLang="en-US" smtClean="0"/>
          </a:p>
          <a:p>
            <a:pPr eaLnBrk="1" hangingPunct="1">
              <a:buFontTx/>
              <a:buNone/>
            </a:pPr>
            <a:endParaRPr lang="en-US" altLang="en-US" smtClean="0"/>
          </a:p>
          <a:p>
            <a:pPr eaLnBrk="1" hangingPunct="1">
              <a:buFontTx/>
              <a:buNone/>
            </a:pPr>
            <a:endParaRPr lang="en-US" alt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1A8894A-D171-4FDB-9790-9846597CE874}" type="slidenum">
              <a:rPr lang="en-US" altLang="en-US" sz="1400" smtClean="0"/>
              <a:pPr>
                <a:spcBef>
                  <a:spcPct val="0"/>
                </a:spcBef>
                <a:buFontTx/>
                <a:buNone/>
              </a:pPr>
              <a:t>98</a:t>
            </a:fld>
            <a:endParaRPr lang="en-US" altLang="en-US" sz="1400" smtClean="0"/>
          </a:p>
        </p:txBody>
      </p:sp>
      <p:sp>
        <p:nvSpPr>
          <p:cNvPr id="107523" name="Rectangle 2"/>
          <p:cNvSpPr>
            <a:spLocks noGrp="1" noChangeArrowheads="1"/>
          </p:cNvSpPr>
          <p:nvPr>
            <p:ph type="title"/>
          </p:nvPr>
        </p:nvSpPr>
        <p:spPr/>
        <p:txBody>
          <a:bodyPr/>
          <a:lstStyle/>
          <a:p>
            <a:pPr eaLnBrk="1" hangingPunct="1"/>
            <a:r>
              <a:rPr lang="en-US" altLang="en-US" smtClean="0"/>
              <a:t>Answer </a:t>
            </a:r>
          </a:p>
        </p:txBody>
      </p:sp>
      <p:sp>
        <p:nvSpPr>
          <p:cNvPr id="107524" name="Rectangle 3"/>
          <p:cNvSpPr>
            <a:spLocks noGrp="1" noChangeArrowheads="1"/>
          </p:cNvSpPr>
          <p:nvPr>
            <p:ph type="body" idx="1"/>
          </p:nvPr>
        </p:nvSpPr>
        <p:spPr/>
        <p:txBody>
          <a:bodyPr/>
          <a:lstStyle/>
          <a:p>
            <a:pPr eaLnBrk="1" hangingPunct="1">
              <a:buFontTx/>
              <a:buNone/>
            </a:pPr>
            <a:endParaRPr lang="en-US" altLang="en-US" smtClean="0"/>
          </a:p>
        </p:txBody>
      </p:sp>
      <p:pic>
        <p:nvPicPr>
          <p:cNvPr id="107525" name="Picture 4" descr="SO3reso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67000"/>
            <a:ext cx="7467600" cy="209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9E9EDE-894B-48AD-8F51-A31140EC7DFB}" type="slidenum">
              <a:rPr lang="en-US" altLang="en-US" sz="1400" smtClean="0"/>
              <a:pPr>
                <a:spcBef>
                  <a:spcPct val="0"/>
                </a:spcBef>
                <a:buFontTx/>
                <a:buNone/>
              </a:pPr>
              <a:t>99</a:t>
            </a:fld>
            <a:endParaRPr lang="en-US" altLang="en-US" sz="1400" smtClean="0"/>
          </a:p>
        </p:txBody>
      </p:sp>
      <p:sp>
        <p:nvSpPr>
          <p:cNvPr id="108547" name="Rectangle 2"/>
          <p:cNvSpPr>
            <a:spLocks noGrp="1" noChangeArrowheads="1"/>
          </p:cNvSpPr>
          <p:nvPr>
            <p:ph type="title"/>
          </p:nvPr>
        </p:nvSpPr>
        <p:spPr/>
        <p:txBody>
          <a:bodyPr/>
          <a:lstStyle/>
          <a:p>
            <a:pPr eaLnBrk="1" hangingPunct="1"/>
            <a:r>
              <a:rPr lang="en-US" altLang="en-US" smtClean="0"/>
              <a:t>Delocalized Bonding </a:t>
            </a:r>
          </a:p>
        </p:txBody>
      </p:sp>
      <p:sp>
        <p:nvSpPr>
          <p:cNvPr id="108548" name="Rectangle 3"/>
          <p:cNvSpPr>
            <a:spLocks noGrp="1" noChangeArrowheads="1"/>
          </p:cNvSpPr>
          <p:nvPr>
            <p:ph type="body" idx="1"/>
          </p:nvPr>
        </p:nvSpPr>
        <p:spPr/>
        <p:txBody>
          <a:bodyPr/>
          <a:lstStyle/>
          <a:p>
            <a:pPr eaLnBrk="1" hangingPunct="1">
              <a:lnSpc>
                <a:spcPct val="90000"/>
              </a:lnSpc>
            </a:pPr>
            <a:r>
              <a:rPr lang="en-US" altLang="en-US" sz="2800" smtClean="0"/>
              <a:t>Occurs only when pi bonds have resonance. </a:t>
            </a:r>
          </a:p>
          <a:p>
            <a:pPr eaLnBrk="1" hangingPunct="1">
              <a:lnSpc>
                <a:spcPct val="90000"/>
              </a:lnSpc>
            </a:pPr>
            <a:endParaRPr lang="en-US" altLang="en-US" sz="2800" smtClean="0"/>
          </a:p>
          <a:p>
            <a:pPr eaLnBrk="1" hangingPunct="1">
              <a:lnSpc>
                <a:spcPct val="90000"/>
              </a:lnSpc>
            </a:pPr>
            <a:r>
              <a:rPr lang="en-US" altLang="en-US" sz="2800" smtClean="0"/>
              <a:t>The easiest way to spot delocalized electrons is to compare electron locations in two resonance forms. If a pair appears in one place in one form, and in a different place in another form, the pair is delocalized.</a:t>
            </a:r>
          </a:p>
        </p:txBody>
      </p:sp>
      <p:pic>
        <p:nvPicPr>
          <p:cNvPr id="108549" name="Picture 4" descr="ozone_f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0"/>
            <a:ext cx="67056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2450</TotalTime>
  <Words>5450</Words>
  <Application>Microsoft Office PowerPoint</Application>
  <PresentationFormat>On-screen Show (4:3)</PresentationFormat>
  <Paragraphs>1107</Paragraphs>
  <Slides>159</Slides>
  <Notes>13</Notes>
  <HiddenSlides>10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159</vt:i4>
      </vt:variant>
    </vt:vector>
  </HeadingPairs>
  <TitlesOfParts>
    <vt:vector size="170" baseType="lpstr">
      <vt:lpstr>MS PGothic</vt:lpstr>
      <vt:lpstr>Arial</vt:lpstr>
      <vt:lpstr>Batang</vt:lpstr>
      <vt:lpstr>Calibri</vt:lpstr>
      <vt:lpstr>Noto Sans Symbols</vt:lpstr>
      <vt:lpstr>Symbol</vt:lpstr>
      <vt:lpstr>Times</vt:lpstr>
      <vt:lpstr>Wingdings</vt:lpstr>
      <vt:lpstr>Default Design</vt:lpstr>
      <vt:lpstr>Photo Editor Photo</vt:lpstr>
      <vt:lpstr>Equation</vt:lpstr>
      <vt:lpstr>AP Chapter 8 PR chapter 4 </vt:lpstr>
      <vt:lpstr>8.1 Chemical Bonds </vt:lpstr>
      <vt:lpstr>Why Bond at All?</vt:lpstr>
      <vt:lpstr>As the individual H atoms approach each other their energy level decreases and they become more stable (nonpolar covalent) </vt:lpstr>
      <vt:lpstr>A Note on Strength &amp; Energy</vt:lpstr>
      <vt:lpstr>Bond Length and Strength </vt:lpstr>
      <vt:lpstr>Ionic Bonds</vt:lpstr>
      <vt:lpstr>Common Features of Ionic Bonds</vt:lpstr>
      <vt:lpstr>Common Features of Ionic Bonds</vt:lpstr>
      <vt:lpstr>Why Ionic Bonds Form</vt:lpstr>
      <vt:lpstr>Covalent Bond</vt:lpstr>
      <vt:lpstr>Covalent bonds continued </vt:lpstr>
      <vt:lpstr>Features of Covalent Bond </vt:lpstr>
      <vt:lpstr>Features of Covalent Bond</vt:lpstr>
      <vt:lpstr>Polar Molecules</vt:lpstr>
      <vt:lpstr>Metallic Bonds</vt:lpstr>
      <vt:lpstr>Metallic Bonds</vt:lpstr>
      <vt:lpstr>PowerPoint Presentation</vt:lpstr>
      <vt:lpstr>PowerPoint Presentation</vt:lpstr>
      <vt:lpstr>PowerPoint Presentation</vt:lpstr>
      <vt:lpstr>PowerPoint Presentation</vt:lpstr>
      <vt:lpstr>Features of Metallic Bonds</vt:lpstr>
      <vt:lpstr>More Features of Metallic Bonds</vt:lpstr>
      <vt:lpstr>8.2-8.3 Bond Polarity and Electronegativity </vt:lpstr>
      <vt:lpstr>Electronegativity </vt:lpstr>
      <vt:lpstr>Calculating Electronegativity</vt:lpstr>
      <vt:lpstr>EN Trend </vt:lpstr>
      <vt:lpstr>PowerPoint Presentation</vt:lpstr>
      <vt:lpstr>PowerPoint Presentation</vt:lpstr>
      <vt:lpstr>EN and Type of bond </vt:lpstr>
      <vt:lpstr>PowerPoint Presentation</vt:lpstr>
      <vt:lpstr>PowerPoint Presentation</vt:lpstr>
      <vt:lpstr>Example</vt:lpstr>
      <vt:lpstr>Determining Types of Bonds using Electronegativity</vt:lpstr>
      <vt:lpstr>8.3 Bond Polarity </vt:lpstr>
      <vt:lpstr>PowerPoint Presentation</vt:lpstr>
      <vt:lpstr>PowerPoint Presentation</vt:lpstr>
      <vt:lpstr>PowerPoint Presentation</vt:lpstr>
      <vt:lpstr>PowerPoint Presentation</vt:lpstr>
      <vt:lpstr>Homework</vt:lpstr>
      <vt:lpstr>Dipole Moments </vt:lpstr>
      <vt:lpstr>Another way to illustrate bond polarity</vt:lpstr>
      <vt:lpstr>Dipole Moment</vt:lpstr>
      <vt:lpstr> Polarity of Water </vt:lpstr>
      <vt:lpstr>No Net Dipole Moment (Dipoles Cancel)</vt:lpstr>
      <vt:lpstr>Cancellation of Opposed Polarities</vt:lpstr>
      <vt:lpstr>Examples Of Illustrating Bond Polarity </vt:lpstr>
      <vt:lpstr>Question </vt:lpstr>
      <vt:lpstr>PowerPoint Presentation</vt:lpstr>
      <vt:lpstr>Symmetry and Dipole moments</vt:lpstr>
      <vt:lpstr>8.4 Ion: EC and Sizes </vt:lpstr>
      <vt:lpstr>PowerPoint Presentation</vt:lpstr>
      <vt:lpstr>Isoelectronic Ions </vt:lpstr>
      <vt:lpstr>Determining Size of Isoelectronic Ions</vt:lpstr>
      <vt:lpstr>Ionic Radii</vt:lpstr>
      <vt:lpstr>Homework</vt:lpstr>
      <vt:lpstr>8.8 Covalent Bond Energies</vt:lpstr>
      <vt:lpstr>Types of Bonds</vt:lpstr>
      <vt:lpstr>Bond Length table 8.4</vt:lpstr>
      <vt:lpstr>Strength of Covalent Bonds</vt:lpstr>
      <vt:lpstr>Question </vt:lpstr>
      <vt:lpstr>Answer </vt:lpstr>
      <vt:lpstr>Calculating Bond Energy for a RXN</vt:lpstr>
      <vt:lpstr>Break it down….</vt:lpstr>
      <vt:lpstr>Try this on for size…</vt:lpstr>
      <vt:lpstr>Answer </vt:lpstr>
      <vt:lpstr>PowerPoint Presentation</vt:lpstr>
      <vt:lpstr>Homework: bond energies</vt:lpstr>
      <vt:lpstr>8.9 Localized Electron Model</vt:lpstr>
      <vt:lpstr>8.10 LE Model Part I: Lewis Structures</vt:lpstr>
      <vt:lpstr>Valence Electrons </vt:lpstr>
      <vt:lpstr>Lewis Structures </vt:lpstr>
      <vt:lpstr>Lewis Structure Rules</vt:lpstr>
      <vt:lpstr>Octet Rule</vt:lpstr>
      <vt:lpstr>8.2 Ionic Bonding</vt:lpstr>
      <vt:lpstr>Lewis diagram of NaCl</vt:lpstr>
      <vt:lpstr>PowerPoint Presentation</vt:lpstr>
      <vt:lpstr>Question</vt:lpstr>
      <vt:lpstr>Covalent Bonding</vt:lpstr>
      <vt:lpstr>Illustrating Covalent Bonds </vt:lpstr>
      <vt:lpstr>Types of Bonds</vt:lpstr>
      <vt:lpstr>Question </vt:lpstr>
      <vt:lpstr>Answer </vt:lpstr>
      <vt:lpstr>Lewis Structure Rules for Molecules</vt:lpstr>
      <vt:lpstr>PowerPoint Presentation</vt:lpstr>
      <vt:lpstr>PowerPoint Presentation</vt:lpstr>
      <vt:lpstr>PowerPoint Presentation</vt:lpstr>
      <vt:lpstr>PowerPoint Presentation</vt:lpstr>
      <vt:lpstr>PowerPoint Presentation</vt:lpstr>
      <vt:lpstr>White Boards </vt:lpstr>
      <vt:lpstr>Question </vt:lpstr>
      <vt:lpstr>8.11  Three Exceptions to the Octet Rule</vt:lpstr>
      <vt:lpstr>PowerPoint Presentation</vt:lpstr>
      <vt:lpstr>PowerPoint Presentation</vt:lpstr>
      <vt:lpstr> Resonance </vt:lpstr>
      <vt:lpstr>Resonance of Ozone 03</vt:lpstr>
      <vt:lpstr>Question  </vt:lpstr>
      <vt:lpstr>Answer </vt:lpstr>
      <vt:lpstr>Delocalized Bonding </vt:lpstr>
      <vt:lpstr>PowerPoint Presentation</vt:lpstr>
      <vt:lpstr>Homework Lewis and Resonance</vt:lpstr>
      <vt:lpstr>8.12 Formal Charge </vt:lpstr>
      <vt:lpstr>PowerPoint Presentation</vt:lpstr>
      <vt:lpstr>Calculating formal charge (FC)</vt:lpstr>
      <vt:lpstr>PowerPoint Presentation</vt:lpstr>
      <vt:lpstr>PowerPoint Presentation</vt:lpstr>
      <vt:lpstr>PowerPoint Presentation</vt:lpstr>
      <vt:lpstr>PowerPoint Presentation</vt:lpstr>
      <vt:lpstr>PowerPoint Presentation</vt:lpstr>
      <vt:lpstr>Question  </vt:lpstr>
      <vt:lpstr>PowerPoint Presentation</vt:lpstr>
      <vt:lpstr>Homework: Formal Charge </vt:lpstr>
      <vt:lpstr>8.13 Molecular Shapes VSEPR</vt:lpstr>
      <vt:lpstr>VSEPR</vt:lpstr>
      <vt:lpstr>VSEPR: Two Electron Pairs</vt:lpstr>
      <vt:lpstr>VSEPR: Three Electron Pairs</vt:lpstr>
      <vt:lpstr>VSEPR: Four Electron Pairs</vt:lpstr>
      <vt:lpstr>VSEPR: Iodine Pentafluoride</vt:lpstr>
      <vt:lpstr>Bond Angles </vt:lpstr>
      <vt:lpstr>PowerPoint Presentation</vt:lpstr>
      <vt:lpstr>VSEPR </vt:lpstr>
      <vt:lpstr>9.2 VSEPR</vt:lpstr>
      <vt:lpstr>The Best Shape </vt:lpstr>
      <vt:lpstr>Homework </vt:lpstr>
      <vt:lpstr>Quick VSEPR Lesson </vt:lpstr>
      <vt:lpstr>Quick VSEPR Lesson cont. </vt:lpstr>
      <vt:lpstr>Steps to Using VSEPR to Predict Molecular Shape </vt:lpstr>
      <vt:lpstr>PowerPoint Presentation</vt:lpstr>
      <vt:lpstr>Question </vt:lpstr>
      <vt:lpstr>PowerPoint Presentation</vt:lpstr>
      <vt:lpstr>Effect of bonding and non-bonding electrons </vt:lpstr>
      <vt:lpstr>PowerPoint Presentation</vt:lpstr>
      <vt:lpstr>Molecular shape and molecular polarity </vt:lpstr>
      <vt:lpstr>PowerPoint Presentation</vt:lpstr>
      <vt:lpstr>PowerPoint Presentation</vt:lpstr>
      <vt:lpstr>PowerPoint Presentation</vt:lpstr>
      <vt:lpstr>PowerPoint Presentation</vt:lpstr>
      <vt:lpstr>PowerPoint Presentation</vt:lpstr>
      <vt:lpstr>Polarity of molecules</vt:lpstr>
      <vt:lpstr>Determining Polarity</vt:lpstr>
      <vt:lpstr>Steps to determine symmetry</vt:lpstr>
      <vt:lpstr>Question</vt:lpstr>
      <vt:lpstr>Answer A </vt:lpstr>
      <vt:lpstr>PowerPoint Presentation</vt:lpstr>
      <vt:lpstr>PowerPoint Presentation</vt:lpstr>
      <vt:lpstr>PowerPoint Presentation</vt:lpstr>
      <vt:lpstr>PowerPoint Presentation</vt:lpstr>
      <vt:lpstr>Homework: VSPER</vt:lpstr>
      <vt:lpstr>9.1 Localized Electron Model Theory </vt:lpstr>
      <vt:lpstr>Orbital Overlap </vt:lpstr>
      <vt:lpstr>Hybridization</vt:lpstr>
      <vt:lpstr>Hybridization</vt:lpstr>
      <vt:lpstr>PowerPoint Presentation</vt:lpstr>
      <vt:lpstr>PowerPoint Presentation</vt:lpstr>
      <vt:lpstr>PowerPoint Presentation</vt:lpstr>
      <vt:lpstr>PowerPoint Presentation</vt:lpstr>
      <vt:lpstr>PowerPoint Presentation</vt:lpstr>
      <vt:lpstr>PowerPoint Presentation</vt:lpstr>
      <vt:lpstr>IR Spectrum Hybridization </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8.1 Chemical Bonds</dc:title>
  <dc:creator>WCS</dc:creator>
  <cp:lastModifiedBy>Jamie Hilliard</cp:lastModifiedBy>
  <cp:revision>69</cp:revision>
  <dcterms:created xsi:type="dcterms:W3CDTF">2006-03-22T18:05:00Z</dcterms:created>
  <dcterms:modified xsi:type="dcterms:W3CDTF">2020-12-18T21:26:40Z</dcterms:modified>
</cp:coreProperties>
</file>